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1" r:id="rId2"/>
  </p:sldMasterIdLst>
  <p:notesMasterIdLst>
    <p:notesMasterId r:id="rId24"/>
  </p:notesMasterIdLst>
  <p:handoutMasterIdLst>
    <p:handoutMasterId r:id="rId25"/>
  </p:handoutMasterIdLst>
  <p:sldIdLst>
    <p:sldId id="576" r:id="rId3"/>
    <p:sldId id="761" r:id="rId4"/>
    <p:sldId id="762" r:id="rId5"/>
    <p:sldId id="742" r:id="rId6"/>
    <p:sldId id="760" r:id="rId7"/>
    <p:sldId id="766" r:id="rId8"/>
    <p:sldId id="765" r:id="rId9"/>
    <p:sldId id="764" r:id="rId10"/>
    <p:sldId id="763" r:id="rId11"/>
    <p:sldId id="768" r:id="rId12"/>
    <p:sldId id="767" r:id="rId13"/>
    <p:sldId id="773" r:id="rId14"/>
    <p:sldId id="759" r:id="rId15"/>
    <p:sldId id="776" r:id="rId16"/>
    <p:sldId id="775" r:id="rId17"/>
    <p:sldId id="774" r:id="rId18"/>
    <p:sldId id="772" r:id="rId19"/>
    <p:sldId id="757" r:id="rId20"/>
    <p:sldId id="769" r:id="rId21"/>
    <p:sldId id="770" r:id="rId22"/>
    <p:sldId id="715" r:id="rId23"/>
  </p:sldIdLst>
  <p:sldSz cx="12192000" cy="6858000"/>
  <p:notesSz cx="7315200" cy="9601200"/>
  <p:custDataLst>
    <p:tags r:id="rId26"/>
  </p:custDataLst>
  <p:defaultTextStyle>
    <a:defPPr>
      <a:defRPr lang="zh-CN"/>
    </a:defPPr>
    <a:lvl1pPr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686">
          <p15:clr>
            <a:srgbClr val="A4A3A4"/>
          </p15:clr>
        </p15:guide>
        <p15:guide id="2" pos="33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nkPad"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60"/>
    <a:srgbClr val="0070C0"/>
    <a:srgbClr val="F2F2F2"/>
    <a:srgbClr val="003B86"/>
    <a:srgbClr val="013D87"/>
    <a:srgbClr val="E6E6E6"/>
    <a:srgbClr val="000099"/>
    <a:srgbClr val="0000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83155" autoAdjust="0"/>
  </p:normalViewPr>
  <p:slideViewPr>
    <p:cSldViewPr>
      <p:cViewPr varScale="1">
        <p:scale>
          <a:sx n="94" d="100"/>
          <a:sy n="94" d="100"/>
        </p:scale>
        <p:origin x="1212" y="66"/>
      </p:cViewPr>
      <p:guideLst>
        <p:guide orient="horz" pos="686"/>
        <p:guide pos="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2" d="100"/>
          <a:sy n="82" d="100"/>
        </p:scale>
        <p:origin x="2982" y="90"/>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A5FE07C5-0329-4CE2-A05E-09F42482B957}" type="datetimeFigureOut">
              <a:rPr lang="zh-CN" altLang="en-US" smtClean="0"/>
              <a:t>2024/1/8</a:t>
            </a:fld>
            <a:endParaRPr lang="zh-CN" altLang="en-US"/>
          </a:p>
        </p:txBody>
      </p:sp>
      <p:sp>
        <p:nvSpPr>
          <p:cNvPr id="4" name="页脚占位符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8A97620-6AA2-45A7-9C55-206C0162E20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6658" tIns="48329" rIns="96658" bIns="48329" numCol="1" anchor="t" anchorCtr="0" compatLnSpc="1"/>
          <a:lstStyle>
            <a:lvl1pPr algn="l" defTabSz="967105">
              <a:defRPr sz="1300">
                <a:ea typeface="宋体" panose="02010600030101010101"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4143375" y="0"/>
            <a:ext cx="3170238" cy="479425"/>
          </a:xfrm>
          <a:prstGeom prst="rect">
            <a:avLst/>
          </a:prstGeom>
          <a:noFill/>
          <a:ln>
            <a:noFill/>
          </a:ln>
        </p:spPr>
        <p:txBody>
          <a:bodyPr vert="horz" wrap="square" lIns="96658" tIns="48329" rIns="96658" bIns="48329" numCol="1" anchor="t" anchorCtr="0" compatLnSpc="1"/>
          <a:lstStyle>
            <a:lvl1pPr algn="r" defTabSz="967105">
              <a:defRPr sz="1300">
                <a:ea typeface="宋体" panose="02010600030101010101" pitchFamily="2" charset="-122"/>
              </a:defRPr>
            </a:lvl1pPr>
          </a:lstStyle>
          <a:p>
            <a:pPr>
              <a:defRPr/>
            </a:pPr>
            <a:endParaRPr lang="en-US" altLang="zh-CN"/>
          </a:p>
        </p:txBody>
      </p:sp>
      <p:sp>
        <p:nvSpPr>
          <p:cNvPr id="210948" name="Rectangle 4"/>
          <p:cNvSpPr>
            <a:spLocks noGrp="1" noRot="1" noChangeAspect="1" noChangeArrowheads="1"/>
          </p:cNvSpPr>
          <p:nvPr>
            <p:ph type="sldImg" idx="2"/>
          </p:nvPr>
        </p:nvSpPr>
        <p:spPr bwMode="auto">
          <a:xfrm>
            <a:off x="457200" y="720725"/>
            <a:ext cx="6400800" cy="3600450"/>
          </a:xfrm>
          <a:prstGeom prst="rect">
            <a:avLst/>
          </a:prstGeom>
          <a:noFill/>
          <a:ln w="9525">
            <a:noFill/>
            <a:miter lim="800000"/>
          </a:ln>
        </p:spPr>
      </p:sp>
      <p:sp>
        <p:nvSpPr>
          <p:cNvPr id="18437" name="Rectangle 5"/>
          <p:cNvSpPr>
            <a:spLocks noGrp="1" noChangeArrowheads="1"/>
          </p:cNvSpPr>
          <p:nvPr>
            <p:ph type="body" sz="quarter" idx="3"/>
          </p:nvPr>
        </p:nvSpPr>
        <p:spPr bwMode="auto">
          <a:xfrm>
            <a:off x="731838" y="4560888"/>
            <a:ext cx="5851525" cy="4319587"/>
          </a:xfrm>
          <a:prstGeom prst="rect">
            <a:avLst/>
          </a:prstGeom>
          <a:noFill/>
          <a:ln>
            <a:noFill/>
          </a:ln>
        </p:spPr>
        <p:txBody>
          <a:bodyPr vert="horz" wrap="square" lIns="96658" tIns="48329" rIns="96658" bIns="48329"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8438" name="Rectangle 6"/>
          <p:cNvSpPr>
            <a:spLocks noGrp="1" noChangeArrowheads="1"/>
          </p:cNvSpPr>
          <p:nvPr>
            <p:ph type="ftr" sz="quarter" idx="4"/>
          </p:nvPr>
        </p:nvSpPr>
        <p:spPr bwMode="auto">
          <a:xfrm>
            <a:off x="0" y="9120188"/>
            <a:ext cx="3170238" cy="479425"/>
          </a:xfrm>
          <a:prstGeom prst="rect">
            <a:avLst/>
          </a:prstGeom>
          <a:noFill/>
          <a:ln>
            <a:noFill/>
          </a:ln>
        </p:spPr>
        <p:txBody>
          <a:bodyPr vert="horz" wrap="square" lIns="96658" tIns="48329" rIns="96658" bIns="48329" numCol="1" anchor="b" anchorCtr="0" compatLnSpc="1"/>
          <a:lstStyle>
            <a:lvl1pPr algn="l" defTabSz="967105">
              <a:defRPr sz="1300">
                <a:ea typeface="宋体" panose="02010600030101010101"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4143375" y="9120188"/>
            <a:ext cx="3170238" cy="479425"/>
          </a:xfrm>
          <a:prstGeom prst="rect">
            <a:avLst/>
          </a:prstGeom>
          <a:noFill/>
          <a:ln>
            <a:noFill/>
          </a:ln>
        </p:spPr>
        <p:txBody>
          <a:bodyPr vert="horz" wrap="square" lIns="96658" tIns="48329" rIns="96658" bIns="48329" numCol="1" anchor="b" anchorCtr="0" compatLnSpc="1"/>
          <a:lstStyle>
            <a:lvl1pPr algn="r" defTabSz="967105">
              <a:defRPr sz="1300">
                <a:ea typeface="宋体" panose="02010600030101010101" pitchFamily="2" charset="-122"/>
              </a:defRPr>
            </a:lvl1pPr>
          </a:lstStyle>
          <a:p>
            <a:pPr>
              <a:defRPr/>
            </a:pPr>
            <a:fld id="{BDCD19B5-3DA6-46B7-A71F-CC542E9B677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D19B5-3DA6-46B7-A71F-CC542E9B677B}" type="slidenum">
              <a:rPr lang="en-US" altLang="zh-CN"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13</a:t>
            </a:fld>
            <a:endParaRPr lang="en-US" altLang="zh-CN">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This research aims to find an efficient method to maximize and optimize information extraction. By employing variational inference methods, we delve into strategies for maximizing information bottlenecks in the framework. The core goal of the research is to achieve the maximum effect of information extraction through optimization methods at different data levels. This includes an in-depth exploration of information bottlenecks and the search for adequate extraction strategies to ensure optimal information delivery in environments with different data levels. Through variational inference, we propose an innovative framework that demonstrates the potential of maximizing information bottlenecks under different data levels.</a:t>
            </a:r>
          </a:p>
          <a:p>
            <a:r>
              <a:rPr lang="zh-CN" altLang="en-US" dirty="0">
                <a:ea typeface="宋体" panose="02010600030101010101" pitchFamily="2" charset="-122"/>
              </a:rPr>
              <a:t>After processing through the following variational method, the information bottleneck can be maximized in the framework.</a:t>
            </a:r>
          </a:p>
          <a:p>
            <a:r>
              <a:rPr lang="zh-CN" altLang="en-US" dirty="0">
                <a:ea typeface="宋体" panose="02010600030101010101" pitchFamily="2" charset="-122"/>
              </a:rPr>
              <a:t>1. In order to maximize the information bottleneck, it is necessary to ensure that p(z|x), p(z), p(x|z) Gaussian distribution, use KL divergence for constraints</a:t>
            </a:r>
          </a:p>
          <a:p>
            <a:r>
              <a:rPr lang="zh-CN" altLang="en-US" dirty="0">
                <a:ea typeface="宋体" panose="02010600030101010101" pitchFamily="2" charset="-122"/>
              </a:rPr>
              <a:t>2. In order to make p(z|x) Gaussian, KL divergence is used to constrain N(0,1).</a:t>
            </a:r>
          </a:p>
          <a:p>
            <a:r>
              <a:rPr lang="zh-CN" altLang="en-US" dirty="0">
                <a:ea typeface="宋体" panose="02010600030101010101" pitchFamily="2" charset="-122"/>
              </a:rPr>
              <a:t>3. p(z) is Gaussianized using resampling</a:t>
            </a:r>
          </a:p>
          <a:p>
            <a:r>
              <a:rPr lang="zh-CN" altLang="en-US" dirty="0">
                <a:ea typeface="宋体" panose="02010600030101010101" pitchFamily="2" charset="-122"/>
              </a:rPr>
              <a:t>4. The Gaussianization of p(x|z) is constrained by cross-entropy.</a:t>
            </a:r>
          </a:p>
          <a:p>
            <a:r>
              <a:rPr lang="zh-CN" altLang="en-US" dirty="0">
                <a:ea typeface="宋体" panose="02010600030101010101" pitchFamily="2" charset="-122"/>
              </a:rPr>
              <a:t>   本研究旨在寻找一种高效的方法，以实现信息提取的最大化和极致优化。通过采用变分推断方法，我们深入研究了信息瓶颈在框架中的最大化策略。研究的核心目标是在不同数据层次上通过优化方法，达到信息提取的最大效果。这包括对信息瓶颈的深入探讨，寻找充分的提取策略，以确保在不同数据层次的环境中实现信息传递的最佳效果。通过变分推断，我们提出了一种创新的框架，展现了在不同数据层次下最大化信息瓶颈的潜力。</a:t>
            </a:r>
          </a:p>
          <a:p>
            <a:r>
              <a:rPr lang="zh-CN" altLang="en-US" dirty="0">
                <a:ea typeface="宋体" panose="02010600030101010101" pitchFamily="2" charset="-122"/>
              </a:rPr>
              <a:t>通过如下变分方法进行处理后，可以获得信息瓶颈在框架中的最大化。</a:t>
            </a:r>
          </a:p>
          <a:p>
            <a:r>
              <a:rPr lang="zh-CN" altLang="en-US" dirty="0">
                <a:ea typeface="宋体" panose="02010600030101010101" pitchFamily="2" charset="-122"/>
              </a:rPr>
              <a:t>1.为了信息瓶颈的最大化，需要保证p(z|x)，p(z),p(x|z)高斯分布，采用KL散度，进行约束</a:t>
            </a:r>
          </a:p>
          <a:p>
            <a:r>
              <a:rPr lang="zh-CN" altLang="en-US" dirty="0">
                <a:ea typeface="宋体" panose="02010600030101010101" pitchFamily="2" charset="-122"/>
              </a:rPr>
              <a:t>2. 为了使得p(z|x)高斯化，采用KL散度对N(0,1)进行约束。</a:t>
            </a:r>
          </a:p>
          <a:p>
            <a:r>
              <a:rPr lang="zh-CN" altLang="en-US" dirty="0">
                <a:ea typeface="宋体" panose="02010600030101010101" pitchFamily="2" charset="-122"/>
              </a:rPr>
              <a:t>3. p(z)采用重采样进行高斯化</a:t>
            </a:r>
          </a:p>
          <a:p>
            <a:r>
              <a:rPr lang="zh-CN" altLang="en-US" dirty="0">
                <a:ea typeface="宋体" panose="02010600030101010101" pitchFamily="2" charset="-122"/>
              </a:rPr>
              <a:t>4. p(x|z)高斯化通过交叉熵进行约束。</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14</a:t>
            </a:fld>
            <a:endParaRPr lang="en-US" altLang="zh-CN">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15</a:t>
            </a:fld>
            <a:endParaRPr lang="en-US" altLang="zh-CN">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16</a:t>
            </a:fld>
            <a:endParaRPr lang="en-US" altLang="zh-CN">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18</a:t>
            </a:fld>
            <a:endParaRPr lang="en-US" altLang="zh-CN">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en-US" dirty="0">
                <a:solidFill>
                  <a:schemeClr val="tx1">
                    <a:lumMod val="85000"/>
                    <a:lumOff val="15000"/>
                  </a:schemeClr>
                </a:solidFill>
                <a:ea typeface="微软雅黑" panose="020B0503020204020204" pitchFamily="34" charset="-122"/>
                <a:cs typeface="+mn-ea"/>
                <a:sym typeface="+mn-lt"/>
              </a:rPr>
              <a:t>     </a:t>
            </a:r>
            <a:r>
              <a:rPr dirty="0">
                <a:solidFill>
                  <a:schemeClr val="tx1">
                    <a:lumMod val="85000"/>
                    <a:lumOff val="15000"/>
                  </a:schemeClr>
                </a:solidFill>
                <a:ea typeface="微软雅黑" panose="020B0503020204020204" pitchFamily="34" charset="-122"/>
                <a:cs typeface="+mn-ea"/>
                <a:sym typeface="+mn-lt"/>
              </a:rPr>
              <a:t>基于单线索跨模态对齐框架，CVT-SLR保留了预训练的视觉模块，但用一个VAE取代了传统的上下文模块。由于使用了完整的编码器-解码器架构</a:t>
            </a:r>
            <a:r>
              <a:rPr lang="zh-CN" dirty="0">
                <a:solidFill>
                  <a:schemeClr val="tx1">
                    <a:lumMod val="85000"/>
                    <a:lumOff val="15000"/>
                  </a:schemeClr>
                </a:solidFill>
                <a:ea typeface="微软雅黑" panose="020B0503020204020204" pitchFamily="34" charset="-122"/>
                <a:cs typeface="+mn-ea"/>
                <a:sym typeface="+mn-lt"/>
              </a:rPr>
              <a:t>，</a:t>
            </a:r>
            <a:r>
              <a:rPr dirty="0">
                <a:solidFill>
                  <a:schemeClr val="tx1">
                    <a:lumMod val="85000"/>
                    <a:lumOff val="15000"/>
                  </a:schemeClr>
                </a:solidFill>
                <a:ea typeface="微软雅黑" panose="020B0503020204020204" pitchFamily="34" charset="-122"/>
                <a:cs typeface="+mn-ea"/>
                <a:sym typeface="+mn-lt"/>
              </a:rPr>
              <a:t>自编码器的形式</a:t>
            </a:r>
            <a:r>
              <a:rPr lang="zh-CN" dirty="0">
                <a:solidFill>
                  <a:schemeClr val="tx1">
                    <a:lumMod val="85000"/>
                    <a:lumOff val="15000"/>
                  </a:schemeClr>
                </a:solidFill>
                <a:ea typeface="微软雅黑" panose="020B0503020204020204" pitchFamily="34" charset="-122"/>
                <a:cs typeface="+mn-ea"/>
                <a:sym typeface="+mn-lt"/>
              </a:rPr>
              <a:t>中</a:t>
            </a:r>
            <a:r>
              <a:rPr dirty="0">
                <a:solidFill>
                  <a:schemeClr val="tx1">
                    <a:lumMod val="85000"/>
                    <a:lumOff val="15000"/>
                  </a:schemeClr>
                </a:solidFill>
                <a:ea typeface="微软雅黑" panose="020B0503020204020204" pitchFamily="34" charset="-122"/>
                <a:cs typeface="+mn-ea"/>
                <a:sym typeface="+mn-lt"/>
              </a:rPr>
              <a:t>VAE保持了输入和输出模式的一致性，起到了隐性的跨模态对齐作用。引入了一种对比对齐算法，该算法专注于正反两方面的样本，以加强显式的跨模态一致性约束。</a:t>
            </a:r>
            <a:endParaRPr lang="zh-CN" altLang="en-US"/>
          </a:p>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19</a:t>
            </a:fld>
            <a:endParaRPr lang="en-US" altLang="zh-CN">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a:sym typeface="+mn-ea"/>
              </a:rPr>
              <a:t>CV-SLT包含两个路径，有两个Kullback-Leibler（KL）散度来规范编码器和解码器的输出。</a:t>
            </a:r>
            <a:endParaRPr lang="zh-CN" altLang="en-US"/>
          </a:p>
          <a:p>
            <a:r>
              <a:rPr lang="zh-CN" altLang="en-US">
                <a:sym typeface="+mn-ea"/>
              </a:rPr>
              <a:t>在先验路径中，模型仅依赖于视觉信息来预测目标文本；</a:t>
            </a:r>
            <a:endParaRPr lang="zh-CN" altLang="en-US"/>
          </a:p>
          <a:p>
            <a:r>
              <a:rPr lang="zh-CN" altLang="en-US">
                <a:sym typeface="+mn-ea"/>
              </a:rPr>
              <a:t>在后验路径中，它同时编码视觉信息和文本知识以重构目标文本。</a:t>
            </a:r>
            <a:endParaRPr lang="zh-CN" altLang="en-US"/>
          </a:p>
          <a:p>
            <a:endParaRPr lang="zh-CN" altLang="en-US"/>
          </a:p>
          <a:p>
            <a:endParaRPr lang="zh-CN" altLang="en-US"/>
          </a:p>
          <a:p>
            <a:r>
              <a:rPr lang="en-US" altLang="zh-CN"/>
              <a:t>----------------------</a:t>
            </a:r>
            <a:endParaRPr lang="zh-CN" altLang="en-US"/>
          </a:p>
          <a:p>
            <a:r>
              <a:rPr lang="zh-CN" altLang="en-US">
                <a:sym typeface="+mn-ea"/>
              </a:rPr>
              <a:t>第一个KL散度优化条件变分自动编码器并规范编码器的输出，而第二个KL散度从后验路径到先验路径执行自我蒸馏，确保解码器输出的一致性。</a:t>
            </a:r>
          </a:p>
          <a:p>
            <a:endParaRPr lang="zh-CN" altLang="en-US">
              <a:sym typeface="+mn-ea"/>
            </a:endParaRPr>
          </a:p>
          <a:p>
            <a:r>
              <a:rPr lang="en-US" altLang="zh-CN">
                <a:sym typeface="+mn-ea"/>
              </a:rPr>
              <a:t>------------------</a:t>
            </a:r>
            <a:endParaRPr lang="zh-CN" altLang="en-US">
              <a:sym typeface="+mn-ea"/>
            </a:endParaRPr>
          </a:p>
          <a:p>
            <a:endParaRPr lang="zh-CN" altLang="en-US">
              <a:sym typeface="+mn-ea"/>
            </a:endParaRPr>
          </a:p>
          <a:p>
            <a:r>
              <a:rPr lang="zh-CN" altLang="en-US">
                <a:sym typeface="+mn-ea"/>
              </a:rPr>
              <a:t>主要贡献：</a:t>
            </a:r>
          </a:p>
          <a:p>
            <a:r>
              <a:rPr lang="zh-CN" altLang="en-US">
                <a:sym typeface="+mn-ea"/>
              </a:rPr>
              <a:t>• 我们提出了CV-SLT，它包含两个路径和两个Kullback-Leibler（KL）散度，旨在缓解手语翻译中的模态差距。</a:t>
            </a:r>
          </a:p>
          <a:p>
            <a:r>
              <a:rPr lang="zh-CN" altLang="en-US">
                <a:sym typeface="+mn-ea"/>
              </a:rPr>
              <a:t>• 共享的注意力高斯残差分布（ARGD）进一步增强了文本信息对后验路径的整合。</a:t>
            </a:r>
            <a:endParaRPr lang="zh-CN" altLang="en-US"/>
          </a:p>
          <a:p>
            <a:endParaRPr lang="zh-CN" altLang="en-US"/>
          </a:p>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20</a:t>
            </a:fld>
            <a:endParaRPr lang="en-US" altLang="zh-CN">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BDCD19B5-3DA6-46B7-A71F-CC542E9B677B}" type="slidenum">
              <a:rPr lang="en-US" altLang="zh-CN" smtClean="0"/>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参考：</a:t>
            </a:r>
          </a:p>
          <a:p>
            <a:r>
              <a:rPr lang="zh-CN" altLang="en-US" dirty="0">
                <a:ea typeface="宋体" panose="02010600030101010101" pitchFamily="2" charset="-122"/>
              </a:rPr>
              <a:t>https://blog.csdn.net/qq_45249273/article/details/127528074?spm=1001.2101.3001.6650.3&amp;utm_medium=distribute.pc_relevant.none-task-blog-2%7Edefault%7ECTRLIST%7ERate-3-127528074-blog-123019675.235%5Ev40%5Epc_relevant_default_base&amp;depth_1-utm_source=distribute.pc_relevant.none-task-blog-2%7Edefault%7ECTRLIST%7ERate-3-127528074-blog-123019675.235%5Ev40%5Epc_relevant_default_base&amp;utm_relevant_index=6</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4</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变分推断：</a:t>
            </a:r>
          </a:p>
          <a:p>
            <a:r>
              <a:rPr lang="zh-CN" altLang="en-US" dirty="0">
                <a:ea typeface="宋体" panose="02010600030101010101" pitchFamily="2" charset="-122"/>
              </a:rPr>
              <a:t>https://zhuanlan.zhihu.com/p/118377754</a:t>
            </a:r>
          </a:p>
          <a:p>
            <a:endParaRPr lang="zh-CN" altLang="en-US" dirty="0">
              <a:ea typeface="宋体" panose="02010600030101010101" pitchFamily="2" charset="-122"/>
            </a:endParaRPr>
          </a:p>
          <a:p>
            <a:r>
              <a:rPr lang="zh-CN" altLang="en-US" dirty="0">
                <a:ea typeface="宋体" panose="02010600030101010101" pitchFamily="2" charset="-122"/>
              </a:rPr>
              <a:t>https://zhuanlan.zhihu.com/p/40105143</a:t>
            </a:r>
          </a:p>
          <a:p>
            <a:endParaRPr lang="zh-CN" altLang="en-US" dirty="0">
              <a:ea typeface="宋体" panose="02010600030101010101" pitchFamily="2" charset="-122"/>
            </a:endParaRPr>
          </a:p>
          <a:p>
            <a:r>
              <a:rPr lang="zh-CN" altLang="en-US" dirty="0">
                <a:ea typeface="宋体" panose="02010600030101010101" pitchFamily="2" charset="-122"/>
              </a:rPr>
              <a:t>https://zhuanlan.zhihu.com/p/445425908</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5</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6</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endParaRPr lang="zh-CN" altLang="en-US" dirty="0">
              <a:ea typeface="宋体" panose="02010600030101010101" pitchFamily="2" charset="-122"/>
            </a:endParaRP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7</a:t>
            </a:fld>
            <a:endParaRPr lang="en-US"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参考：</a:t>
            </a:r>
          </a:p>
          <a:p>
            <a:r>
              <a:rPr lang="en-US" altLang="zh-CN" dirty="0">
                <a:ea typeface="宋体" panose="02010600030101010101" pitchFamily="2" charset="-122"/>
              </a:rPr>
              <a:t>1. EMNLP 最佳论文解读：来自信息瓶颈的新语言学理论   https://zhuanlan.zhihu.com/p/91383421?utm_id=0</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8</a:t>
            </a:fld>
            <a:endParaRPr lang="en-US"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参考：</a:t>
            </a:r>
          </a:p>
          <a:p>
            <a:r>
              <a:rPr lang="zh-CN" altLang="en-US" dirty="0">
                <a:ea typeface="宋体" panose="02010600030101010101" pitchFamily="2" charset="-122"/>
              </a:rPr>
              <a:t>https://blog.csdn.net/qq_45249273/article/details/127528074?spm=1001.2101.3001.6650.3&amp;utm_medium=distribute.pc_relevant.none-task-blog-2%7Edefault%7ECTRLIST%7ERate-3-127528074-blog-123019675.235%5Ev40%5Epc_relevant_default_base&amp;depth_1-utm_source=distribute.pc_relevant.none-task-blog-2%7Edefault%7ECTRLIST%7ERate-3-127528074-blog-123019675.235%5Ev40%5Epc_relevant_default_base&amp;utm_relevant_index=6</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9</a:t>
            </a:fld>
            <a:endParaRPr lang="en-US" altLang="zh-CN">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参考：</a:t>
            </a:r>
          </a:p>
          <a:p>
            <a:r>
              <a:rPr lang="zh-CN" altLang="en-US" dirty="0">
                <a:ea typeface="宋体" panose="02010600030101010101" pitchFamily="2" charset="-122"/>
              </a:rPr>
              <a:t>https://blog.csdn.net/qq_45249273/article/details/127528074?spm=1001.2101.3001.6650.3&amp;utm_medium=distribute.pc_relevant.none-task-blog-2%7Edefault%7ECTRLIST%7ERate-3-127528074-blog-123019675.235%5Ev40%5Epc_relevant_default_base&amp;depth_1-utm_source=distribute.pc_relevant.none-task-blog-2%7Edefault%7ECTRLIST%7ERate-3-127528074-blog-123019675.235%5Ev40%5Epc_relevant_default_base&amp;utm_relevant_index=6</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10</a:t>
            </a:fld>
            <a:endParaRPr lang="en-US" altLang="zh-CN">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a:noFill/>
        </p:spPr>
        <p:txBody>
          <a:bodyPr/>
          <a:lstStyle/>
          <a:p>
            <a:r>
              <a:rPr lang="zh-CN" altLang="en-US" dirty="0">
                <a:ea typeface="宋体" panose="02010600030101010101" pitchFamily="2" charset="-122"/>
              </a:rPr>
              <a:t>参考：</a:t>
            </a:r>
          </a:p>
          <a:p>
            <a:r>
              <a:rPr lang="zh-CN" altLang="en-US" dirty="0">
                <a:ea typeface="宋体" panose="02010600030101010101" pitchFamily="2" charset="-122"/>
              </a:rPr>
              <a:t>https://blog.csdn.net/qq_45249273/article/details/127528074?spm=1001.2101.3001.6650.3&amp;utm_medium=distribute.pc_relevant.none-task-blog-2%7Edefault%7ECTRLIST%7ERate-3-127528074-blog-123019675.235%5Ev40%5Epc_relevant_default_base&amp;depth_1-utm_source=distribute.pc_relevant.none-task-blog-2%7Edefault%7ECTRLIST%7ERate-3-127528074-blog-123019675.235%5Ev40%5Epc_relevant_default_base&amp;utm_relevant_index=6</a:t>
            </a:r>
          </a:p>
        </p:txBody>
      </p:sp>
      <p:sp>
        <p:nvSpPr>
          <p:cNvPr id="214019" name="灯片编号占位符 3"/>
          <p:cNvSpPr>
            <a:spLocks noGrp="1"/>
          </p:cNvSpPr>
          <p:nvPr>
            <p:ph type="sldNum" sz="quarter" idx="5"/>
          </p:nvPr>
        </p:nvSpPr>
        <p:spPr>
          <a:noFill/>
          <a:ln>
            <a:miter lim="800000"/>
          </a:ln>
        </p:spPr>
        <p:txBody>
          <a:bodyPr/>
          <a:lstStyle/>
          <a:p>
            <a:fld id="{FAEB3189-8770-4A74-96EB-BDC21FE3E1E3}" type="slidenum">
              <a:rPr lang="en-US" altLang="zh-CN" smtClean="0">
                <a:ea typeface="宋体" panose="02010600030101010101" pitchFamily="2" charset="-122"/>
              </a:rPr>
              <a:t>11</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6" name="图片 15" descr="/private/var/folders/0s/161z0c4n0jndqbppwpvdyrsr0000gn/T/com.kingsoft.wpsoffice.mac/picturecompress_20230412204601/output_1.jpgoutput_1"/>
          <p:cNvPicPr>
            <a:picLocks noChangeAspect="1"/>
          </p:cNvPicPr>
          <p:nvPr userDrawn="1"/>
        </p:nvPicPr>
        <p:blipFill>
          <a:blip r:embed="rId3">
            <a:grayscl/>
          </a:blip>
          <a:srcRect l="39347"/>
          <a:stretch>
            <a:fillRect/>
          </a:stretch>
        </p:blipFill>
        <p:spPr>
          <a:xfrm>
            <a:off x="-16510" y="635"/>
            <a:ext cx="2773045" cy="6870065"/>
          </a:xfrm>
          <a:prstGeom prst="rect">
            <a:avLst/>
          </a:prstGeom>
        </p:spPr>
      </p:pic>
      <p:sp>
        <p:nvSpPr>
          <p:cNvPr id="6" name="矩形 5"/>
          <p:cNvSpPr/>
          <p:nvPr userDrawn="1"/>
        </p:nvSpPr>
        <p:spPr>
          <a:xfrm flipH="1">
            <a:off x="2715895" y="635"/>
            <a:ext cx="76200" cy="6870065"/>
          </a:xfrm>
          <a:prstGeom prst="rect">
            <a:avLst/>
          </a:prstGeom>
          <a:solidFill>
            <a:srgbClr val="02367B"/>
          </a:solidFill>
          <a:ln w="31750">
            <a:solidFill>
              <a:srgbClr val="0236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ist-of-three-items-with-squares-and-lines_57007"/>
          <p:cNvSpPr/>
          <p:nvPr userDrawn="1"/>
        </p:nvSpPr>
        <p:spPr>
          <a:xfrm>
            <a:off x="1006475" y="2637790"/>
            <a:ext cx="643255" cy="608330"/>
          </a:xfrm>
          <a:custGeom>
            <a:avLst/>
            <a:gdLst>
              <a:gd name="connsiteX0" fmla="*/ 217512 w 607427"/>
              <a:gd name="connsiteY0" fmla="*/ 485278 h 606580"/>
              <a:gd name="connsiteX1" fmla="*/ 577054 w 607427"/>
              <a:gd name="connsiteY1" fmla="*/ 485278 h 606580"/>
              <a:gd name="connsiteX2" fmla="*/ 607427 w 607427"/>
              <a:gd name="connsiteY2" fmla="*/ 515604 h 606580"/>
              <a:gd name="connsiteX3" fmla="*/ 607427 w 607427"/>
              <a:gd name="connsiteY3" fmla="*/ 576255 h 606580"/>
              <a:gd name="connsiteX4" fmla="*/ 577054 w 607427"/>
              <a:gd name="connsiteY4" fmla="*/ 606580 h 606580"/>
              <a:gd name="connsiteX5" fmla="*/ 217512 w 607427"/>
              <a:gd name="connsiteY5" fmla="*/ 606580 h 606580"/>
              <a:gd name="connsiteX6" fmla="*/ 187139 w 607427"/>
              <a:gd name="connsiteY6" fmla="*/ 576255 h 606580"/>
              <a:gd name="connsiteX7" fmla="*/ 187139 w 607427"/>
              <a:gd name="connsiteY7" fmla="*/ 515604 h 606580"/>
              <a:gd name="connsiteX8" fmla="*/ 217512 w 607427"/>
              <a:gd name="connsiteY8" fmla="*/ 485278 h 606580"/>
              <a:gd name="connsiteX9" fmla="*/ 30379 w 607427"/>
              <a:gd name="connsiteY9" fmla="*/ 485278 h 606580"/>
              <a:gd name="connsiteX10" fmla="*/ 91136 w 607427"/>
              <a:gd name="connsiteY10" fmla="*/ 485278 h 606580"/>
              <a:gd name="connsiteX11" fmla="*/ 121514 w 607427"/>
              <a:gd name="connsiteY11" fmla="*/ 515604 h 606580"/>
              <a:gd name="connsiteX12" fmla="*/ 121514 w 607427"/>
              <a:gd name="connsiteY12" fmla="*/ 576255 h 606580"/>
              <a:gd name="connsiteX13" fmla="*/ 91136 w 607427"/>
              <a:gd name="connsiteY13" fmla="*/ 606580 h 606580"/>
              <a:gd name="connsiteX14" fmla="*/ 30379 w 607427"/>
              <a:gd name="connsiteY14" fmla="*/ 606580 h 606580"/>
              <a:gd name="connsiteX15" fmla="*/ 0 w 607427"/>
              <a:gd name="connsiteY15" fmla="*/ 576255 h 606580"/>
              <a:gd name="connsiteX16" fmla="*/ 0 w 607427"/>
              <a:gd name="connsiteY16" fmla="*/ 515604 h 606580"/>
              <a:gd name="connsiteX17" fmla="*/ 30379 w 607427"/>
              <a:gd name="connsiteY17" fmla="*/ 485278 h 606580"/>
              <a:gd name="connsiteX18" fmla="*/ 217512 w 607427"/>
              <a:gd name="connsiteY18" fmla="*/ 242604 h 606580"/>
              <a:gd name="connsiteX19" fmla="*/ 577054 w 607427"/>
              <a:gd name="connsiteY19" fmla="*/ 242604 h 606580"/>
              <a:gd name="connsiteX20" fmla="*/ 607427 w 607427"/>
              <a:gd name="connsiteY20" fmla="*/ 272929 h 606580"/>
              <a:gd name="connsiteX21" fmla="*/ 607427 w 607427"/>
              <a:gd name="connsiteY21" fmla="*/ 333580 h 606580"/>
              <a:gd name="connsiteX22" fmla="*/ 577054 w 607427"/>
              <a:gd name="connsiteY22" fmla="*/ 363906 h 606580"/>
              <a:gd name="connsiteX23" fmla="*/ 217512 w 607427"/>
              <a:gd name="connsiteY23" fmla="*/ 363906 h 606580"/>
              <a:gd name="connsiteX24" fmla="*/ 187139 w 607427"/>
              <a:gd name="connsiteY24" fmla="*/ 333580 h 606580"/>
              <a:gd name="connsiteX25" fmla="*/ 187139 w 607427"/>
              <a:gd name="connsiteY25" fmla="*/ 272929 h 606580"/>
              <a:gd name="connsiteX26" fmla="*/ 217512 w 607427"/>
              <a:gd name="connsiteY26" fmla="*/ 242604 h 606580"/>
              <a:gd name="connsiteX27" fmla="*/ 30379 w 607427"/>
              <a:gd name="connsiteY27" fmla="*/ 242604 h 606580"/>
              <a:gd name="connsiteX28" fmla="*/ 91136 w 607427"/>
              <a:gd name="connsiteY28" fmla="*/ 242604 h 606580"/>
              <a:gd name="connsiteX29" fmla="*/ 121514 w 607427"/>
              <a:gd name="connsiteY29" fmla="*/ 272929 h 606580"/>
              <a:gd name="connsiteX30" fmla="*/ 121514 w 607427"/>
              <a:gd name="connsiteY30" fmla="*/ 333580 h 606580"/>
              <a:gd name="connsiteX31" fmla="*/ 91136 w 607427"/>
              <a:gd name="connsiteY31" fmla="*/ 363906 h 606580"/>
              <a:gd name="connsiteX32" fmla="*/ 30379 w 607427"/>
              <a:gd name="connsiteY32" fmla="*/ 363906 h 606580"/>
              <a:gd name="connsiteX33" fmla="*/ 0 w 607427"/>
              <a:gd name="connsiteY33" fmla="*/ 333580 h 606580"/>
              <a:gd name="connsiteX34" fmla="*/ 0 w 607427"/>
              <a:gd name="connsiteY34" fmla="*/ 272929 h 606580"/>
              <a:gd name="connsiteX35" fmla="*/ 30379 w 607427"/>
              <a:gd name="connsiteY35" fmla="*/ 242604 h 606580"/>
              <a:gd name="connsiteX36" fmla="*/ 217512 w 607427"/>
              <a:gd name="connsiteY36" fmla="*/ 0 h 606580"/>
              <a:gd name="connsiteX37" fmla="*/ 577054 w 607427"/>
              <a:gd name="connsiteY37" fmla="*/ 0 h 606580"/>
              <a:gd name="connsiteX38" fmla="*/ 607427 w 607427"/>
              <a:gd name="connsiteY38" fmla="*/ 30325 h 606580"/>
              <a:gd name="connsiteX39" fmla="*/ 607427 w 607427"/>
              <a:gd name="connsiteY39" fmla="*/ 90976 h 606580"/>
              <a:gd name="connsiteX40" fmla="*/ 577054 w 607427"/>
              <a:gd name="connsiteY40" fmla="*/ 121302 h 606580"/>
              <a:gd name="connsiteX41" fmla="*/ 217512 w 607427"/>
              <a:gd name="connsiteY41" fmla="*/ 121302 h 606580"/>
              <a:gd name="connsiteX42" fmla="*/ 187139 w 607427"/>
              <a:gd name="connsiteY42" fmla="*/ 90976 h 606580"/>
              <a:gd name="connsiteX43" fmla="*/ 187139 w 607427"/>
              <a:gd name="connsiteY43" fmla="*/ 30325 h 606580"/>
              <a:gd name="connsiteX44" fmla="*/ 217512 w 607427"/>
              <a:gd name="connsiteY44" fmla="*/ 0 h 606580"/>
              <a:gd name="connsiteX45" fmla="*/ 30379 w 607427"/>
              <a:gd name="connsiteY45" fmla="*/ 0 h 606580"/>
              <a:gd name="connsiteX46" fmla="*/ 91136 w 607427"/>
              <a:gd name="connsiteY46" fmla="*/ 0 h 606580"/>
              <a:gd name="connsiteX47" fmla="*/ 121514 w 607427"/>
              <a:gd name="connsiteY47" fmla="*/ 30325 h 606580"/>
              <a:gd name="connsiteX48" fmla="*/ 121514 w 607427"/>
              <a:gd name="connsiteY48" fmla="*/ 90976 h 606580"/>
              <a:gd name="connsiteX49" fmla="*/ 91136 w 607427"/>
              <a:gd name="connsiteY49" fmla="*/ 121302 h 606580"/>
              <a:gd name="connsiteX50" fmla="*/ 30379 w 607427"/>
              <a:gd name="connsiteY50" fmla="*/ 121302 h 606580"/>
              <a:gd name="connsiteX51" fmla="*/ 0 w 607427"/>
              <a:gd name="connsiteY51" fmla="*/ 90976 h 606580"/>
              <a:gd name="connsiteX52" fmla="*/ 0 w 607427"/>
              <a:gd name="connsiteY52" fmla="*/ 30325 h 606580"/>
              <a:gd name="connsiteX53" fmla="*/ 30379 w 607427"/>
              <a:gd name="connsiteY53"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427" h="606580">
                <a:moveTo>
                  <a:pt x="217512" y="485278"/>
                </a:moveTo>
                <a:lnTo>
                  <a:pt x="577054" y="485278"/>
                </a:lnTo>
                <a:cubicBezTo>
                  <a:pt x="593759" y="485278"/>
                  <a:pt x="607427" y="498925"/>
                  <a:pt x="607427" y="515604"/>
                </a:cubicBezTo>
                <a:lnTo>
                  <a:pt x="607427" y="576255"/>
                </a:lnTo>
                <a:cubicBezTo>
                  <a:pt x="607427" y="592934"/>
                  <a:pt x="593759" y="606580"/>
                  <a:pt x="577054" y="606580"/>
                </a:cubicBezTo>
                <a:lnTo>
                  <a:pt x="217512" y="606580"/>
                </a:lnTo>
                <a:cubicBezTo>
                  <a:pt x="200807" y="606580"/>
                  <a:pt x="187139" y="592934"/>
                  <a:pt x="187139" y="576255"/>
                </a:cubicBezTo>
                <a:lnTo>
                  <a:pt x="187139" y="515604"/>
                </a:lnTo>
                <a:cubicBezTo>
                  <a:pt x="187139" y="498925"/>
                  <a:pt x="200807" y="485278"/>
                  <a:pt x="217512" y="485278"/>
                </a:cubicBezTo>
                <a:close/>
                <a:moveTo>
                  <a:pt x="30379" y="485278"/>
                </a:moveTo>
                <a:lnTo>
                  <a:pt x="91136" y="485278"/>
                </a:lnTo>
                <a:cubicBezTo>
                  <a:pt x="107844" y="485278"/>
                  <a:pt x="121514" y="498925"/>
                  <a:pt x="121514" y="515604"/>
                </a:cubicBezTo>
                <a:lnTo>
                  <a:pt x="121514" y="576255"/>
                </a:lnTo>
                <a:cubicBezTo>
                  <a:pt x="121514" y="592934"/>
                  <a:pt x="107844" y="606580"/>
                  <a:pt x="91136" y="606580"/>
                </a:cubicBezTo>
                <a:lnTo>
                  <a:pt x="30379" y="606580"/>
                </a:lnTo>
                <a:cubicBezTo>
                  <a:pt x="13670" y="606580"/>
                  <a:pt x="0" y="592934"/>
                  <a:pt x="0" y="576255"/>
                </a:cubicBezTo>
                <a:lnTo>
                  <a:pt x="0" y="515604"/>
                </a:lnTo>
                <a:cubicBezTo>
                  <a:pt x="0" y="498925"/>
                  <a:pt x="13670" y="485278"/>
                  <a:pt x="30379" y="485278"/>
                </a:cubicBezTo>
                <a:close/>
                <a:moveTo>
                  <a:pt x="217512" y="242604"/>
                </a:moveTo>
                <a:lnTo>
                  <a:pt x="577054" y="242604"/>
                </a:lnTo>
                <a:cubicBezTo>
                  <a:pt x="593759" y="242604"/>
                  <a:pt x="607427" y="256250"/>
                  <a:pt x="607427" y="272929"/>
                </a:cubicBezTo>
                <a:lnTo>
                  <a:pt x="607427" y="333580"/>
                </a:lnTo>
                <a:cubicBezTo>
                  <a:pt x="607427" y="350259"/>
                  <a:pt x="593759" y="363906"/>
                  <a:pt x="577054" y="363906"/>
                </a:cubicBezTo>
                <a:lnTo>
                  <a:pt x="217512" y="363906"/>
                </a:lnTo>
                <a:cubicBezTo>
                  <a:pt x="200807" y="363906"/>
                  <a:pt x="187139" y="350259"/>
                  <a:pt x="187139" y="333580"/>
                </a:cubicBezTo>
                <a:lnTo>
                  <a:pt x="187139" y="272929"/>
                </a:lnTo>
                <a:cubicBezTo>
                  <a:pt x="187139" y="256250"/>
                  <a:pt x="200807" y="242604"/>
                  <a:pt x="217512" y="242604"/>
                </a:cubicBezTo>
                <a:close/>
                <a:moveTo>
                  <a:pt x="30379" y="242604"/>
                </a:moveTo>
                <a:lnTo>
                  <a:pt x="91136" y="242604"/>
                </a:lnTo>
                <a:cubicBezTo>
                  <a:pt x="107844" y="242604"/>
                  <a:pt x="121514" y="256250"/>
                  <a:pt x="121514" y="272929"/>
                </a:cubicBezTo>
                <a:lnTo>
                  <a:pt x="121514" y="333580"/>
                </a:lnTo>
                <a:cubicBezTo>
                  <a:pt x="121514" y="350259"/>
                  <a:pt x="107844" y="363906"/>
                  <a:pt x="91136" y="363906"/>
                </a:cubicBezTo>
                <a:lnTo>
                  <a:pt x="30379" y="363906"/>
                </a:lnTo>
                <a:cubicBezTo>
                  <a:pt x="13670" y="363906"/>
                  <a:pt x="0" y="350259"/>
                  <a:pt x="0" y="333580"/>
                </a:cubicBezTo>
                <a:lnTo>
                  <a:pt x="0" y="272929"/>
                </a:lnTo>
                <a:cubicBezTo>
                  <a:pt x="0" y="256250"/>
                  <a:pt x="13670" y="242604"/>
                  <a:pt x="30379" y="242604"/>
                </a:cubicBezTo>
                <a:close/>
                <a:moveTo>
                  <a:pt x="217512" y="0"/>
                </a:moveTo>
                <a:lnTo>
                  <a:pt x="577054" y="0"/>
                </a:lnTo>
                <a:cubicBezTo>
                  <a:pt x="593759" y="0"/>
                  <a:pt x="607427" y="13646"/>
                  <a:pt x="607427" y="30325"/>
                </a:cubicBezTo>
                <a:lnTo>
                  <a:pt x="607427" y="90976"/>
                </a:lnTo>
                <a:cubicBezTo>
                  <a:pt x="607427" y="107655"/>
                  <a:pt x="593759" y="121302"/>
                  <a:pt x="577054" y="121302"/>
                </a:cubicBezTo>
                <a:lnTo>
                  <a:pt x="217512" y="121302"/>
                </a:lnTo>
                <a:cubicBezTo>
                  <a:pt x="200807" y="121302"/>
                  <a:pt x="187139" y="107655"/>
                  <a:pt x="187139" y="90976"/>
                </a:cubicBezTo>
                <a:lnTo>
                  <a:pt x="187139" y="30325"/>
                </a:lnTo>
                <a:cubicBezTo>
                  <a:pt x="187139" y="13646"/>
                  <a:pt x="200807" y="0"/>
                  <a:pt x="217512" y="0"/>
                </a:cubicBezTo>
                <a:close/>
                <a:moveTo>
                  <a:pt x="30379" y="0"/>
                </a:moveTo>
                <a:lnTo>
                  <a:pt x="91136" y="0"/>
                </a:lnTo>
                <a:cubicBezTo>
                  <a:pt x="107844" y="0"/>
                  <a:pt x="121514" y="13646"/>
                  <a:pt x="121514" y="30325"/>
                </a:cubicBezTo>
                <a:lnTo>
                  <a:pt x="121514" y="90976"/>
                </a:lnTo>
                <a:cubicBezTo>
                  <a:pt x="121514" y="107655"/>
                  <a:pt x="107844" y="121302"/>
                  <a:pt x="91136" y="121302"/>
                </a:cubicBezTo>
                <a:lnTo>
                  <a:pt x="30379" y="121302"/>
                </a:lnTo>
                <a:cubicBezTo>
                  <a:pt x="13670" y="121302"/>
                  <a:pt x="0" y="107655"/>
                  <a:pt x="0" y="90976"/>
                </a:cubicBezTo>
                <a:lnTo>
                  <a:pt x="0" y="30325"/>
                </a:lnTo>
                <a:cubicBezTo>
                  <a:pt x="0" y="13646"/>
                  <a:pt x="13670" y="0"/>
                  <a:pt x="30379" y="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文本框 6"/>
          <p:cNvSpPr txBox="1"/>
          <p:nvPr userDrawn="1"/>
        </p:nvSpPr>
        <p:spPr>
          <a:xfrm>
            <a:off x="321310" y="3380740"/>
            <a:ext cx="2013585" cy="829945"/>
          </a:xfrm>
          <a:prstGeom prst="rect">
            <a:avLst/>
          </a:prstGeom>
          <a:noFill/>
        </p:spPr>
        <p:txBody>
          <a:bodyPr wrap="square" rtlCol="0">
            <a:spAutoFit/>
          </a:bodyP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20" name="文本框 19"/>
          <p:cNvSpPr txBox="1"/>
          <p:nvPr userDrawn="1"/>
        </p:nvSpPr>
        <p:spPr>
          <a:xfrm rot="16200000">
            <a:off x="1374140" y="1013460"/>
            <a:ext cx="2467610" cy="460375"/>
          </a:xfrm>
          <a:prstGeom prst="rect">
            <a:avLst/>
          </a:prstGeom>
          <a:noFill/>
        </p:spPr>
        <p:txBody>
          <a:bodyPr wrap="square" rtlCol="0">
            <a:spAutoFit/>
          </a:bodyPr>
          <a:lstStyle/>
          <a:p>
            <a:pPr algn="r"/>
            <a:r>
              <a:rPr lang="en-US" altLang="zh-CN" sz="2400" b="1" dirty="0">
                <a:solidFill>
                  <a:srgbClr val="02367B"/>
                </a:solidFill>
                <a:effectLst/>
                <a:latin typeface="微软雅黑" panose="020B0503020204020204" pitchFamily="34" charset="-122"/>
                <a:ea typeface="微软雅黑" panose="020B0503020204020204" pitchFamily="34" charset="-122"/>
              </a:rPr>
              <a:t>CONTENTS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4DE79-268F-4C1A-8933-263129D2AF90}" type="datetimeFigureOut">
              <a:rPr lang="en-US" smtClean="0"/>
              <a:t>1/8/2024</a:t>
            </a:fld>
            <a:endParaRPr lang="en-US" dirty="0"/>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5" name="Text Box 3"/>
          <p:cNvSpPr txBox="1">
            <a:spLocks noChangeArrowheads="1"/>
          </p:cNvSpPr>
          <p:nvPr userDrawn="1"/>
        </p:nvSpPr>
        <p:spPr bwMode="auto">
          <a:xfrm>
            <a:off x="11197167" y="6553200"/>
            <a:ext cx="994833" cy="306705"/>
          </a:xfrm>
          <a:prstGeom prst="rect">
            <a:avLst/>
          </a:prstGeom>
          <a:noFill/>
          <a:ln>
            <a:noFill/>
          </a:ln>
          <a:effectLst>
            <a:prstShdw prst="shdw17" dist="17961" dir="2700000">
              <a:schemeClr val="accent1">
                <a:gamma/>
                <a:shade val="60000"/>
                <a:invGamma/>
              </a:schemeClr>
            </a:prstShdw>
          </a:effectLst>
        </p:spPr>
        <p:txBody>
          <a:bodyPr>
            <a:spAutoFit/>
          </a:bodyPr>
          <a:lstStyle/>
          <a:p>
            <a:pPr algn="r">
              <a:defRPr/>
            </a:pPr>
            <a:fld id="{38C981E4-6E70-4AC0-994C-E3D68E679223}" type="slidenum">
              <a:rPr lang="en-US" altLang="zh-CN" sz="1400">
                <a:latin typeface="黑体" panose="02010609060101010101" charset="-122"/>
                <a:ea typeface="黑体" panose="02010609060101010101" charset="-122"/>
              </a:rPr>
              <a:t>‹#›</a:t>
            </a:fld>
            <a:endParaRPr lang="en-US" altLang="zh-CN" sz="1400" dirty="0">
              <a:latin typeface="黑体" panose="02010609060101010101" charset="-122"/>
              <a:ea typeface="黑体" panose="0201060906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txStyles>
    <p:titleStyle>
      <a:lvl1pPr algn="l" defTabSz="1021080" rtl="0" eaLnBrk="0" fontAlgn="base" hangingPunct="0">
        <a:lnSpc>
          <a:spcPct val="90000"/>
        </a:lnSpc>
        <a:spcBef>
          <a:spcPct val="0"/>
        </a:spcBef>
        <a:spcAft>
          <a:spcPct val="0"/>
        </a:spcAft>
        <a:defRPr sz="2800">
          <a:solidFill>
            <a:schemeClr val="bg1"/>
          </a:solidFill>
          <a:latin typeface="+mj-lt"/>
          <a:ea typeface="+mj-ea"/>
          <a:cs typeface="+mj-cs"/>
        </a:defRPr>
      </a:lvl1pPr>
      <a:lvl2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2pPr>
      <a:lvl3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3pPr>
      <a:lvl4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4pPr>
      <a:lvl5pPr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5pPr>
      <a:lvl6pPr marL="4572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6pPr>
      <a:lvl7pPr marL="9144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7pPr>
      <a:lvl8pPr marL="13716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8pPr>
      <a:lvl9pPr marL="1828800" algn="l" defTabSz="1021080" rtl="0" eaLnBrk="0" fontAlgn="base" hangingPunct="0">
        <a:lnSpc>
          <a:spcPct val="90000"/>
        </a:lnSpc>
        <a:spcBef>
          <a:spcPct val="0"/>
        </a:spcBef>
        <a:spcAft>
          <a:spcPct val="0"/>
        </a:spcAft>
        <a:defRPr sz="2800">
          <a:solidFill>
            <a:schemeClr val="bg1"/>
          </a:solidFill>
          <a:latin typeface="Arial" panose="020B0604020202020204" pitchFamily="34" charset="0"/>
        </a:defRPr>
      </a:lvl9pPr>
    </p:titleStyle>
    <p:bodyStyle>
      <a:lvl1pPr marL="170180" indent="-170180" algn="l" defTabSz="1021080" rtl="0" eaLnBrk="0" fontAlgn="base" hangingPunct="0">
        <a:spcBef>
          <a:spcPct val="20000"/>
        </a:spcBef>
        <a:spcAft>
          <a:spcPct val="20000"/>
        </a:spcAft>
        <a:buClr>
          <a:srgbClr val="00749F"/>
        </a:buClr>
        <a:buFont typeface="Wingdings" panose="05000000000000000000" pitchFamily="2" charset="2"/>
        <a:buChar char="§"/>
        <a:defRPr sz="2000">
          <a:solidFill>
            <a:schemeClr val="tx1"/>
          </a:solidFill>
          <a:latin typeface="+mn-lt"/>
          <a:ea typeface="+mn-ea"/>
          <a:cs typeface="+mn-cs"/>
        </a:defRPr>
      </a:lvl1pPr>
      <a:lvl2pPr marL="516255" indent="-168275" algn="l" defTabSz="1021080" rtl="0" eaLnBrk="0" fontAlgn="base" hangingPunct="0">
        <a:spcBef>
          <a:spcPct val="20000"/>
        </a:spcBef>
        <a:spcAft>
          <a:spcPct val="20000"/>
        </a:spcAft>
        <a:buClr>
          <a:srgbClr val="0E85CE"/>
        </a:buClr>
        <a:buChar char="–"/>
        <a:defRPr sz="1600">
          <a:solidFill>
            <a:schemeClr val="tx1"/>
          </a:solidFill>
          <a:latin typeface="+mn-lt"/>
        </a:defRPr>
      </a:lvl2pPr>
      <a:lvl3pPr marL="855980" indent="-173355"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3pPr>
      <a:lvl4pPr marL="1205230" indent="-174625"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4pPr>
      <a:lvl5pPr marL="15386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5pPr>
      <a:lvl6pPr marL="19958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6pPr>
      <a:lvl7pPr marL="24530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7pPr>
      <a:lvl8pPr marL="29102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8pPr>
      <a:lvl9pPr marL="3367405" indent="-158750" algn="l" defTabSz="1021080" rtl="0" eaLnBrk="0" fontAlgn="base" hangingPunct="0">
        <a:spcBef>
          <a:spcPct val="20000"/>
        </a:spcBef>
        <a:spcAft>
          <a:spcPct val="20000"/>
        </a:spcAft>
        <a:buClr>
          <a:srgbClr val="0E85CE"/>
        </a:buClr>
        <a:buFont typeface="Wingdings" panose="05000000000000000000" pitchFamily="2" charset="2"/>
        <a:buChar char="§"/>
        <a:defRPr sz="16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7F6CC-6918-4133-BB7D-56E967D85033}" type="datetimeFigureOut">
              <a:rPr lang="zh-CN" altLang="en-US" smtClean="0"/>
              <a:t>2024/1/8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D08D0-B6E9-45E9-8D16-7AC8D21898DB}" type="slidenum">
              <a:rPr lang="zh-CN" altLang="en-US" smtClean="0"/>
              <a:t>‹#›</a:t>
            </a:fld>
            <a:endParaRPr lang="zh-CN" altLang="en-US"/>
          </a:p>
        </p:txBody>
      </p:sp>
      <p:sp>
        <p:nvSpPr>
          <p:cNvPr id="7" name="Text Box 3"/>
          <p:cNvSpPr txBox="1">
            <a:spLocks noChangeArrowheads="1"/>
          </p:cNvSpPr>
          <p:nvPr userDrawn="1"/>
        </p:nvSpPr>
        <p:spPr bwMode="auto">
          <a:xfrm>
            <a:off x="11197167" y="6553200"/>
            <a:ext cx="994833" cy="306705"/>
          </a:xfrm>
          <a:prstGeom prst="rect">
            <a:avLst/>
          </a:prstGeom>
          <a:noFill/>
          <a:ln>
            <a:noFill/>
          </a:ln>
          <a:effectLst>
            <a:prstShdw prst="shdw17" dist="17961" dir="2700000">
              <a:schemeClr val="accent1">
                <a:gamma/>
                <a:shade val="60000"/>
                <a:invGamma/>
              </a:schemeClr>
            </a:prstShdw>
          </a:effectLst>
        </p:spPr>
        <p:txBody>
          <a:bodyPr>
            <a:spAutoFit/>
          </a:bodyPr>
          <a:lstStyle/>
          <a:p>
            <a:pPr algn="r">
              <a:defRPr/>
            </a:pPr>
            <a:fld id="{38C981E4-6E70-4AC0-994C-E3D68E679223}" type="slidenum">
              <a:rPr lang="en-US" altLang="zh-CN" sz="1400">
                <a:latin typeface="黑体" panose="02010609060101010101" charset="-122"/>
                <a:ea typeface="黑体" panose="02010609060101010101" charset="-122"/>
              </a:rPr>
              <a:t>‹#›</a:t>
            </a:fld>
            <a:endParaRPr lang="en-US" altLang="zh-CN" sz="1400" dirty="0">
              <a:latin typeface="黑体" panose="02010609060101010101" charset="-122"/>
              <a:ea typeface="黑体" panose="02010609060101010101" charset="-122"/>
            </a:endParaRPr>
          </a:p>
        </p:txBody>
      </p:sp>
      <p:sp>
        <p:nvSpPr>
          <p:cNvPr id="8" name="矩形 7"/>
          <p:cNvSpPr/>
          <p:nvPr userDrawn="1"/>
        </p:nvSpPr>
        <p:spPr bwMode="auto">
          <a:xfrm>
            <a:off x="0" y="260648"/>
            <a:ext cx="983432" cy="631287"/>
          </a:xfrm>
          <a:prstGeom prst="rect">
            <a:avLst/>
          </a:prstGeom>
          <a:solidFill>
            <a:srgbClr val="002060"/>
          </a:solidFill>
          <a:ln>
            <a:noFill/>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Arial" panose="020B0604020202020204" pitchFamily="34" charset="0"/>
              <a:ea typeface="方正大黑简体" pitchFamily="65" charset="-122"/>
            </a:endParaRPr>
          </a:p>
        </p:txBody>
      </p:sp>
      <p:sp>
        <p:nvSpPr>
          <p:cNvPr id="11" name="矩形 10"/>
          <p:cNvSpPr/>
          <p:nvPr userDrawn="1"/>
        </p:nvSpPr>
        <p:spPr>
          <a:xfrm>
            <a:off x="983432" y="816211"/>
            <a:ext cx="6241568" cy="757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TextBox 3"/>
          <p:cNvSpPr txBox="1">
            <a:spLocks noChangeArrowheads="1"/>
          </p:cNvSpPr>
          <p:nvPr/>
        </p:nvSpPr>
        <p:spPr bwMode="auto">
          <a:xfrm>
            <a:off x="515620" y="1889125"/>
            <a:ext cx="11532870" cy="2002023"/>
          </a:xfrm>
          <a:prstGeom prst="rect">
            <a:avLst/>
          </a:prstGeom>
          <a:noFill/>
          <a:ln w="9525">
            <a:noFill/>
            <a:miter lim="800000"/>
          </a:ln>
        </p:spPr>
        <p:txBody>
          <a:bodyPr wrap="square">
            <a:spAutoFit/>
          </a:bodyPr>
          <a:lstStyle/>
          <a:p>
            <a:pPr eaLnBrk="1" latinLnBrk="0" hangingPunct="1">
              <a:lnSpc>
                <a:spcPct val="150000"/>
              </a:lnSpc>
            </a:pPr>
            <a:r>
              <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sym typeface="+mn-ea"/>
              </a:rPr>
              <a:t>A Hybrid Approach for Real-Time </a:t>
            </a:r>
          </a:p>
          <a:p>
            <a:pPr eaLnBrk="1" latinLnBrk="0" hangingPunct="1">
              <a:lnSpc>
                <a:spcPct val="150000"/>
              </a:lnSpc>
            </a:pPr>
            <a:r>
              <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sym typeface="+mn-ea"/>
              </a:rPr>
              <a:t>Parametric Facial Expression Animation</a:t>
            </a:r>
            <a:endParaRPr lang="en-US"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549158" cy="1572538"/>
          </a:xfrm>
          <a:prstGeom prst="rect">
            <a:avLst/>
          </a:prstGeom>
        </p:spPr>
      </p:pic>
      <p:grpSp>
        <p:nvGrpSpPr>
          <p:cNvPr id="49" name="组合 48"/>
          <p:cNvGrpSpPr/>
          <p:nvPr/>
        </p:nvGrpSpPr>
        <p:grpSpPr>
          <a:xfrm flipV="1">
            <a:off x="-2431795" y="0"/>
            <a:ext cx="17168755" cy="6868421"/>
            <a:chOff x="-2438922" y="-1"/>
            <a:chExt cx="17168755" cy="6868421"/>
          </a:xfrm>
        </p:grpSpPr>
        <p:sp>
          <p:nvSpPr>
            <p:cNvPr id="50" name="直角三角形 49"/>
            <p:cNvSpPr/>
            <p:nvPr/>
          </p:nvSpPr>
          <p:spPr>
            <a:xfrm rot="5400000">
              <a:off x="1588" y="-1"/>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直角三角形 50"/>
            <p:cNvSpPr/>
            <p:nvPr/>
          </p:nvSpPr>
          <p:spPr>
            <a:xfrm rot="16200000">
              <a:off x="8689233" y="3356819"/>
              <a:ext cx="3501180" cy="350118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2" name="直角三角形 51"/>
            <p:cNvSpPr/>
            <p:nvPr/>
          </p:nvSpPr>
          <p:spPr>
            <a:xfrm rot="5400000">
              <a:off x="1588" y="0"/>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直角三角形 52"/>
            <p:cNvSpPr/>
            <p:nvPr/>
          </p:nvSpPr>
          <p:spPr>
            <a:xfrm rot="16200000">
              <a:off x="9120547" y="3788134"/>
              <a:ext cx="3069865" cy="3069865"/>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平行四边形 53"/>
            <p:cNvSpPr/>
            <p:nvPr/>
          </p:nvSpPr>
          <p:spPr>
            <a:xfrm>
              <a:off x="1781419" y="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平行四边形 54"/>
            <p:cNvSpPr/>
            <p:nvPr/>
          </p:nvSpPr>
          <p:spPr>
            <a:xfrm>
              <a:off x="-2438922" y="1167126"/>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6" name="平行四边形 55"/>
            <p:cNvSpPr/>
            <p:nvPr/>
          </p:nvSpPr>
          <p:spPr>
            <a:xfrm>
              <a:off x="11681703" y="2998581"/>
              <a:ext cx="3048130" cy="2818139"/>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7" name="平行四边形 56"/>
            <p:cNvSpPr/>
            <p:nvPr/>
          </p:nvSpPr>
          <p:spPr>
            <a:xfrm>
              <a:off x="7497122" y="5167086"/>
              <a:ext cx="2910426" cy="1701334"/>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59" name="六边形 58"/>
          <p:cNvSpPr/>
          <p:nvPr/>
        </p:nvSpPr>
        <p:spPr>
          <a:xfrm flipH="1">
            <a:off x="7777701" y="3927048"/>
            <a:ext cx="3390101" cy="482328"/>
          </a:xfrm>
          <a:prstGeom prst="hexagon">
            <a:avLst/>
          </a:prstGeom>
          <a:solidFill>
            <a:schemeClr val="bg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tx1"/>
              </a:solidFill>
              <a:cs typeface="+mn-ea"/>
              <a:sym typeface="+mn-lt"/>
            </a:endParaRPr>
          </a:p>
        </p:txBody>
      </p:sp>
      <p:sp>
        <p:nvSpPr>
          <p:cNvPr id="60" name="Rectangle 4"/>
          <p:cNvSpPr txBox="1">
            <a:spLocks noChangeArrowheads="1"/>
          </p:cNvSpPr>
          <p:nvPr/>
        </p:nvSpPr>
        <p:spPr bwMode="auto">
          <a:xfrm>
            <a:off x="8192041" y="3927049"/>
            <a:ext cx="2975760"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a:solidFill>
                  <a:schemeClr val="tx1"/>
                </a:solidFill>
                <a:latin typeface="微软雅黑" panose="020B0503020204020204" pitchFamily="34" charset="-122"/>
                <a:ea typeface="微软雅黑" panose="020B0503020204020204" pitchFamily="34" charset="-122"/>
                <a:cs typeface="+mn-ea"/>
                <a:sym typeface="+mn-lt"/>
              </a:rPr>
              <a:t>学生：李冰川</a:t>
            </a:r>
            <a:endParaRPr lang="zh-CN"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1" name="六边形 60"/>
          <p:cNvSpPr/>
          <p:nvPr/>
        </p:nvSpPr>
        <p:spPr>
          <a:xfrm flipH="1">
            <a:off x="7777701" y="4633787"/>
            <a:ext cx="3390101" cy="482328"/>
          </a:xfrm>
          <a:prstGeom prst="hexagon">
            <a:avLst/>
          </a:prstGeom>
          <a:solidFill>
            <a:schemeClr val="bg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sym typeface="+mn-lt"/>
            </a:endParaRPr>
          </a:p>
        </p:txBody>
      </p:sp>
      <p:sp>
        <p:nvSpPr>
          <p:cNvPr id="62" name="Rectangle 4"/>
          <p:cNvSpPr txBox="1">
            <a:spLocks noChangeArrowheads="1"/>
          </p:cNvSpPr>
          <p:nvPr/>
        </p:nvSpPr>
        <p:spPr bwMode="auto">
          <a:xfrm>
            <a:off x="8192041" y="4633788"/>
            <a:ext cx="2975760"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a:solidFill>
                  <a:schemeClr val="tx1"/>
                </a:solidFill>
                <a:latin typeface="微软雅黑" panose="020B0503020204020204" pitchFamily="34" charset="-122"/>
                <a:ea typeface="微软雅黑" panose="020B0503020204020204" pitchFamily="34" charset="-122"/>
                <a:cs typeface="+mn-ea"/>
                <a:sym typeface="+mn-lt"/>
              </a:rPr>
              <a:t>导师：姚俊峰</a:t>
            </a:r>
            <a:endParaRPr lang="zh-CN"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1552" y="1724732"/>
            <a:ext cx="6241568" cy="757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552" y="1628571"/>
            <a:ext cx="6241568" cy="757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flipH="1">
            <a:off x="7777700" y="5344469"/>
            <a:ext cx="3390101" cy="482328"/>
          </a:xfrm>
          <a:prstGeom prst="hexagon">
            <a:avLst/>
          </a:prstGeom>
          <a:solidFill>
            <a:schemeClr val="bg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solidFill>
                <a:schemeClr val="tx1"/>
              </a:solidFill>
              <a:cs typeface="+mn-ea"/>
              <a:sym typeface="+mn-lt"/>
            </a:endParaRPr>
          </a:p>
        </p:txBody>
      </p:sp>
      <p:sp>
        <p:nvSpPr>
          <p:cNvPr id="25" name="Rectangle 4"/>
          <p:cNvSpPr txBox="1">
            <a:spLocks noChangeArrowheads="1"/>
          </p:cNvSpPr>
          <p:nvPr/>
        </p:nvSpPr>
        <p:spPr bwMode="auto">
          <a:xfrm>
            <a:off x="8192040" y="5344470"/>
            <a:ext cx="2975760" cy="482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a:solidFill>
                  <a:schemeClr val="tx1"/>
                </a:solidFill>
                <a:latin typeface="微软雅黑" panose="020B0503020204020204" pitchFamily="34" charset="-122"/>
                <a:ea typeface="微软雅黑" panose="020B0503020204020204" pitchFamily="34" charset="-122"/>
                <a:cs typeface="+mn-ea"/>
                <a:sym typeface="+mn-lt"/>
              </a:rPr>
              <a:t>时间：</a:t>
            </a:r>
            <a:r>
              <a:rPr lang="en-US" altLang="zh-CN" dirty="0">
                <a:solidFill>
                  <a:schemeClr val="tx1"/>
                </a:solidFill>
                <a:latin typeface="微软雅黑" panose="020B0503020204020204" pitchFamily="34" charset="-122"/>
                <a:ea typeface="微软雅黑" panose="020B0503020204020204" pitchFamily="34" charset="-122"/>
                <a:cs typeface="+mn-ea"/>
                <a:sym typeface="+mn-lt"/>
              </a:rPr>
              <a:t>20240109</a:t>
            </a:r>
            <a:endParaRPr lang="zh-CN" altLang="zh-CN"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advTm="13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3935730" y="3429000"/>
            <a:ext cx="3054985" cy="1254760"/>
          </a:xfrm>
          <a:prstGeom prst="rect">
            <a:avLst/>
          </a:prstGeom>
        </p:spPr>
      </p:pic>
      <p:pic>
        <p:nvPicPr>
          <p:cNvPr id="22" name="图片 21"/>
          <p:cNvPicPr>
            <a:picLocks noChangeAspect="1"/>
          </p:cNvPicPr>
          <p:nvPr/>
        </p:nvPicPr>
        <p:blipFill>
          <a:blip r:embed="rId4"/>
          <a:stretch>
            <a:fillRect/>
          </a:stretch>
        </p:blipFill>
        <p:spPr>
          <a:xfrm>
            <a:off x="2732405" y="1685925"/>
            <a:ext cx="5975350" cy="1162050"/>
          </a:xfrm>
          <a:prstGeom prst="rect">
            <a:avLst/>
          </a:prstGeom>
        </p:spPr>
      </p:pic>
      <p:sp>
        <p:nvSpPr>
          <p:cNvPr id="11" name="矩形 10"/>
          <p:cNvSpPr/>
          <p:nvPr/>
        </p:nvSpPr>
        <p:spPr>
          <a:xfrm>
            <a:off x="1081405" y="316230"/>
            <a:ext cx="53549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27355" y="4509135"/>
            <a:ext cx="11553190" cy="1014730"/>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Assume that the selection of p(z|x) and r(z) enables us to calculate the KL divergence, so, Maximizing the variational information bottleneck can be transformed into minimizing the following goals in actual calculations:</a:t>
            </a:r>
          </a:p>
        </p:txBody>
      </p:sp>
      <mc:AlternateContent xmlns:mc="http://schemas.openxmlformats.org/markup-compatibility/2006" xmlns:a14="http://schemas.microsoft.com/office/drawing/2010/main">
        <mc:Choice Requires="a14">
          <p:sp>
            <p:nvSpPr>
              <p:cNvPr id="15" name="文本框 14"/>
              <p:cNvSpPr txBox="1"/>
              <p:nvPr/>
            </p:nvSpPr>
            <p:spPr>
              <a:xfrm>
                <a:off x="515620" y="1089025"/>
                <a:ext cx="11376025" cy="836295"/>
              </a:xfrm>
              <a:prstGeom prst="rect">
                <a:avLst/>
              </a:prstGeom>
              <a:noFill/>
            </p:spPr>
            <p:txBody>
              <a:bodyPr wrap="square" rtlCol="0" anchor="t">
                <a:spAutoFit/>
              </a:bodyPr>
              <a:lstStyle/>
              <a:p>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In actual calculations, by replacing p(x,y) with the empirical distribution</a:t>
                </a:r>
                <a:r>
                  <a:rPr lang="en-US" altLang="zh-CN" sz="200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a:latin typeface="Cambria Math" panose="02040503050406030204" charset="0"/>
                        <a:cs typeface="Cambria Math" panose="02040503050406030204" charset="0"/>
                      </a:rPr>
                      <m:t>𝑝</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𝑦</m:t>
                    </m:r>
                    <m:r>
                      <a:rPr lang="en-US" altLang="zh-CN" sz="2000" i="1">
                        <a:latin typeface="Cambria Math" panose="02040503050406030204" charset="0"/>
                        <a:ea typeface="MS Mincho" charset="0"/>
                        <a:cs typeface="Cambria Math" panose="02040503050406030204" charset="0"/>
                      </a:rPr>
                      <m:t>)=</m:t>
                    </m:r>
                    <m:f>
                      <m:fPr>
                        <m:ctrlPr>
                          <a:rPr lang="en-US" altLang="zh-CN" sz="2000" i="1">
                            <a:latin typeface="Cambria Math" panose="02040503050406030204" pitchFamily="18" charset="0"/>
                            <a:cs typeface="Cambria Math" panose="02040503050406030204" charset="0"/>
                          </a:rPr>
                        </m:ctrlPr>
                      </m:fPr>
                      <m:num>
                        <m:r>
                          <a:rPr lang="en-US" altLang="zh-CN" sz="2000" i="1">
                            <a:latin typeface="Cambria Math" panose="02040503050406030204" charset="0"/>
                            <a:ea typeface="MS Mincho" charset="0"/>
                            <a:cs typeface="Cambria Math" panose="02040503050406030204" charset="0"/>
                          </a:rPr>
                          <m:t>1</m:t>
                        </m:r>
                      </m:num>
                      <m:den>
                        <m:r>
                          <a:rPr lang="en-US" altLang="zh-CN" sz="2000" i="1">
                            <a:latin typeface="Cambria Math" panose="02040503050406030204" charset="0"/>
                            <a:cs typeface="Cambria Math" panose="02040503050406030204" charset="0"/>
                          </a:rPr>
                          <m:t>𝑁</m:t>
                        </m:r>
                      </m:den>
                    </m:f>
                    <m:nary>
                      <m:naryPr>
                        <m:chr m:val="∑"/>
                        <m:limLoc m:val="subSup"/>
                        <m:ctrlPr>
                          <a:rPr lang="en-US" altLang="zh-CN" sz="2000" i="1">
                            <a:latin typeface="Cambria Math" panose="02040503050406030204" pitchFamily="18" charset="0"/>
                            <a:cs typeface="Cambria Math" panose="02040503050406030204" charset="0"/>
                          </a:rPr>
                        </m:ctrlPr>
                      </m:naryPr>
                      <m:sub>
                        <m:r>
                          <a:rPr lang="en-US" altLang="zh-CN" sz="2000" i="1">
                            <a:latin typeface="Cambria Math" panose="02040503050406030204" charset="0"/>
                            <a:cs typeface="Cambria Math" panose="02040503050406030204" charset="0"/>
                          </a:rPr>
                          <m:t>𝑖</m:t>
                        </m:r>
                        <m:r>
                          <a:rPr lang="en-US" altLang="zh-CN" sz="2000" i="1">
                            <a:latin typeface="Cambria Math" panose="02040503050406030204" charset="0"/>
                            <a:ea typeface="MS Mincho" charset="0"/>
                            <a:cs typeface="Cambria Math" panose="02040503050406030204" charset="0"/>
                          </a:rPr>
                          <m:t>=1</m:t>
                        </m:r>
                      </m:sub>
                      <m:sup>
                        <m:r>
                          <a:rPr lang="en-US" altLang="zh-CN" sz="2000" i="1">
                            <a:latin typeface="Cambria Math" panose="02040503050406030204" charset="0"/>
                            <a:cs typeface="Cambria Math" panose="02040503050406030204" charset="0"/>
                          </a:rPr>
                          <m:t>𝑁</m:t>
                        </m:r>
                      </m:sup>
                      <m:e>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𝛿</m:t>
                            </m:r>
                          </m:e>
                          <m:sub>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𝑥</m:t>
                                </m:r>
                              </m:e>
                              <m:sub>
                                <m:r>
                                  <a:rPr lang="en-US" altLang="zh-CN" sz="2000" i="1">
                                    <a:latin typeface="Cambria Math" panose="02040503050406030204" charset="0"/>
                                    <a:cs typeface="Cambria Math" panose="02040503050406030204" charset="0"/>
                                  </a:rPr>
                                  <m:t>𝑛</m:t>
                                </m:r>
                              </m:sub>
                            </m:sSub>
                          </m:sub>
                        </m:sSub>
                      </m:e>
                    </m:nary>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ea typeface="MS Mincho" charset="0"/>
                        <a:cs typeface="Cambria Math" panose="02040503050406030204" charset="0"/>
                      </a:rPr>
                      <m:t>)</m:t>
                    </m:r>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ea typeface="MS Mincho" charset="0"/>
                            <a:cs typeface="Cambria Math" panose="02040503050406030204" charset="0"/>
                          </a:rPr>
                          <m:t>𝛿</m:t>
                        </m:r>
                      </m:e>
                      <m:sub>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𝑦</m:t>
                            </m:r>
                          </m:e>
                          <m:sub>
                            <m:r>
                              <a:rPr lang="en-US" altLang="zh-CN" sz="2000" i="1">
                                <a:latin typeface="Cambria Math" panose="02040503050406030204" charset="0"/>
                                <a:cs typeface="Cambria Math" panose="02040503050406030204" charset="0"/>
                              </a:rPr>
                              <m:t>𝑛</m:t>
                            </m:r>
                          </m:sub>
                        </m:sSub>
                      </m:sub>
                    </m:sSub>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𝑦</m:t>
                    </m:r>
                    <m:r>
                      <a:rPr lang="en-US" altLang="zh-CN" sz="2000" i="1">
                        <a:latin typeface="Cambria Math" panose="02040503050406030204" charset="0"/>
                        <a:ea typeface="MS Mincho" charset="0"/>
                        <a:cs typeface="Cambria Math" panose="02040503050406030204" charset="0"/>
                      </a:rPr>
                      <m:t>)</m:t>
                    </m:r>
                  </m:oMath>
                </a14:m>
                <a:r>
                  <a:rPr lang="zh-CN" altLang="en-US" sz="2000">
                    <a:latin typeface="Times New Roman" panose="02020603050405020304" pitchFamily="18" charset="0"/>
                    <a:cs typeface="Times New Roman" panose="02020603050405020304" pitchFamily="18" charset="0"/>
                  </a:rPr>
                  <a:t>, the optimization formula of the variational information bottleneck can be obtained.</a:t>
                </a:r>
              </a:p>
            </p:txBody>
          </p:sp>
        </mc:Choice>
        <mc:Fallback xmlns="">
          <p:sp>
            <p:nvSpPr>
              <p:cNvPr id="15" name="文本框 14"/>
              <p:cNvSpPr txBox="1">
                <a:spLocks noRot="1" noChangeAspect="1" noMove="1" noResize="1" noEditPoints="1" noAdjustHandles="1" noChangeArrowheads="1" noChangeShapeType="1" noTextEdit="1"/>
              </p:cNvSpPr>
              <p:nvPr/>
            </p:nvSpPr>
            <p:spPr>
              <a:xfrm>
                <a:off x="515620" y="1089025"/>
                <a:ext cx="11376025" cy="83629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57175" y="2847975"/>
                <a:ext cx="11723370" cy="742950"/>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Assume that the encoder is a VAE-like structure, </a:t>
                </a:r>
                <a14:m>
                  <m:oMath xmlns:m="http://schemas.openxmlformats.org/officeDocument/2006/math">
                    <m:r>
                      <a:rPr lang="en-US" altLang="zh-CN" sz="2000" i="1">
                        <a:latin typeface="Cambria Math" panose="02040503050406030204" charset="0"/>
                        <a:cs typeface="Cambria Math" panose="02040503050406030204" charset="0"/>
                      </a:rPr>
                      <m:t>𝑝</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𝑧</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ea typeface="MS Mincho" charset="0"/>
                        <a:cs typeface="Cambria Math" panose="02040503050406030204" charset="0"/>
                      </a:rPr>
                      <m:t>𝛮</m:t>
                    </m:r>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𝑧</m:t>
                    </m:r>
                    <m:r>
                      <a:rPr lang="en-US" altLang="zh-CN" sz="2000" i="1">
                        <a:latin typeface="Cambria Math" panose="02040503050406030204" charset="0"/>
                        <a:ea typeface="MS Mincho" charset="0"/>
                        <a:cs typeface="Cambria Math" panose="02040503050406030204" charset="0"/>
                      </a:rPr>
                      <m:t>|</m:t>
                    </m:r>
                    <m:sSubSup>
                      <m:sSubSupPr>
                        <m:ctrlPr>
                          <a:rPr lang="en-US" altLang="zh-CN" sz="2000" i="1">
                            <a:latin typeface="Cambria Math" panose="02040503050406030204" pitchFamily="18" charset="0"/>
                            <a:cs typeface="Cambria Math" panose="02040503050406030204" charset="0"/>
                          </a:rPr>
                        </m:ctrlPr>
                      </m:sSubSup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𝑒</m:t>
                        </m:r>
                      </m:sub>
                      <m:sup>
                        <m:r>
                          <a:rPr lang="en-US" altLang="zh-CN" sz="2000" i="1">
                            <a:latin typeface="Cambria Math" panose="02040503050406030204" charset="0"/>
                            <a:ea typeface="MS Mincho" charset="0"/>
                            <a:cs typeface="Cambria Math" panose="02040503050406030204" charset="0"/>
                          </a:rPr>
                          <m:t>𝜇</m:t>
                        </m:r>
                      </m:sup>
                    </m:sSubSup>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ea typeface="MS Mincho" charset="0"/>
                        <a:cs typeface="Cambria Math" panose="02040503050406030204" charset="0"/>
                      </a:rPr>
                      <m:t>),</m:t>
                    </m:r>
                    <m:sSubSup>
                      <m:sSubSupPr>
                        <m:ctrlPr>
                          <a:rPr lang="en-US" altLang="zh-CN" sz="2000" i="1">
                            <a:latin typeface="Cambria Math" panose="02040503050406030204" pitchFamily="18" charset="0"/>
                            <a:cs typeface="Cambria Math" panose="02040503050406030204" charset="0"/>
                          </a:rPr>
                        </m:ctrlPr>
                      </m:sSubSupPr>
                      <m:e>
                        <m:r>
                          <a:rPr lang="en-US" altLang="zh-CN" sz="2000" i="1">
                            <a:latin typeface="Cambria Math" panose="02040503050406030204" charset="0"/>
                            <a:cs typeface="Cambria Math" panose="02040503050406030204" charset="0"/>
                          </a:rPr>
                          <m:t>𝑓</m:t>
                        </m:r>
                      </m:e>
                      <m:sub>
                        <m:r>
                          <a:rPr lang="en-US" altLang="zh-CN" sz="2000" i="1">
                            <a:latin typeface="Cambria Math" panose="02040503050406030204" charset="0"/>
                            <a:cs typeface="Cambria Math" panose="02040503050406030204" charset="0"/>
                          </a:rPr>
                          <m:t>𝑒</m:t>
                        </m:r>
                      </m:sub>
                      <m:sup>
                        <m:r>
                          <a:rPr lang="en-US" altLang="zh-CN" sz="2000" i="1">
                            <a:latin typeface="Cambria Math" panose="02040503050406030204" charset="0"/>
                            <a:ea typeface="MS Mincho" charset="0"/>
                            <a:cs typeface="Cambria Math" panose="02040503050406030204" charset="0"/>
                          </a:rPr>
                          <m:t>𝛴</m:t>
                        </m:r>
                      </m:sup>
                    </m:sSubSup>
                    <m:r>
                      <a:rPr lang="en-US" altLang="zh-CN" sz="2000" i="1">
                        <a:latin typeface="Cambria Math" panose="02040503050406030204" charset="0"/>
                        <a:ea typeface="MS Mincho" charset="0"/>
                        <a:cs typeface="Cambria Math" panose="02040503050406030204" charset="0"/>
                      </a:rPr>
                      <m:t>(</m:t>
                    </m:r>
                    <m:r>
                      <a:rPr lang="en-US" altLang="zh-CN" sz="2000" i="1">
                        <a:latin typeface="Cambria Math" panose="02040503050406030204" charset="0"/>
                        <a:cs typeface="Cambria Math" panose="02040503050406030204" charset="0"/>
                      </a:rPr>
                      <m:t>𝑥</m:t>
                    </m:r>
                    <m:r>
                      <a:rPr lang="en-US" altLang="zh-CN" sz="2000" i="1">
                        <a:latin typeface="Cambria Math" panose="02040503050406030204" charset="0"/>
                        <a:ea typeface="MS Mincho" charset="0"/>
                        <a:cs typeface="Cambria Math" panose="02040503050406030204" charset="0"/>
                      </a:rPr>
                      <m:t>))</m:t>
                    </m:r>
                  </m:oMath>
                </a14:m>
                <a:r>
                  <a:rPr lang="en-US" altLang="zh-CN" sz="2000">
                    <a:latin typeface="Times New Roman" panose="02020603050405020304" pitchFamily="18" charset="0"/>
                    <a:cs typeface="Times New Roman" panose="02020603050405020304" pitchFamily="18" charset="0"/>
                  </a:rPr>
                  <a:t> is a Gaussian distribution, and reparameterization techniques can be used. </a:t>
                </a:r>
              </a:p>
            </p:txBody>
          </p:sp>
        </mc:Choice>
        <mc:Fallback xmlns="">
          <p:sp>
            <p:nvSpPr>
              <p:cNvPr id="17" name="文本框 16"/>
              <p:cNvSpPr txBox="1">
                <a:spLocks noRot="1" noChangeAspect="1" noMove="1" noResize="1" noEditPoints="1" noAdjustHandles="1" noChangeArrowheads="1" noChangeShapeType="1" noTextEdit="1"/>
              </p:cNvSpPr>
              <p:nvPr/>
            </p:nvSpPr>
            <p:spPr>
              <a:xfrm>
                <a:off x="257175" y="2847975"/>
                <a:ext cx="11723370" cy="742950"/>
              </a:xfrm>
              <a:prstGeom prst="rect">
                <a:avLst/>
              </a:prstGeom>
              <a:blipFill rotWithShape="1">
                <a:blip r:embed="rId6"/>
                <a:stretch>
                  <a:fillRect/>
                </a:stretch>
              </a:blipFill>
            </p:spPr>
            <p:txBody>
              <a:bodyPr/>
              <a:lstStyle/>
              <a:p>
                <a:r>
                  <a:rPr lang="zh-CN" altLang="en-US">
                    <a:noFill/>
                  </a:rPr>
                  <a:t> </a:t>
                </a:r>
              </a:p>
            </p:txBody>
          </p:sp>
        </mc:Fallback>
      </mc:AlternateContent>
      <p:pic>
        <p:nvPicPr>
          <p:cNvPr id="20" name="图片 19"/>
          <p:cNvPicPr>
            <a:picLocks noChangeAspect="1"/>
          </p:cNvPicPr>
          <p:nvPr/>
        </p:nvPicPr>
        <p:blipFill>
          <a:blip r:embed="rId7"/>
          <a:stretch>
            <a:fillRect/>
          </a:stretch>
        </p:blipFill>
        <p:spPr>
          <a:xfrm>
            <a:off x="3935730" y="5229225"/>
            <a:ext cx="5753100" cy="1098550"/>
          </a:xfrm>
          <a:prstGeom prst="rect">
            <a:avLst/>
          </a:prstGeom>
        </p:spPr>
      </p:pic>
    </p:spTree>
  </p:cSld>
  <p:clrMapOvr>
    <a:masterClrMapping/>
  </p:clrMapOvr>
  <p:transition advTm="386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18096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95960" y="1268730"/>
            <a:ext cx="11015980" cy="460375"/>
          </a:xfrm>
          <a:prstGeom prst="rect">
            <a:avLst/>
          </a:prstGeom>
          <a:noFill/>
        </p:spPr>
        <p:txBody>
          <a:bodyPr wrap="square" rtlCol="0" anchor="t">
            <a:spAutoFit/>
          </a:bodyPr>
          <a:lstStyle/>
          <a:p>
            <a:r>
              <a:rPr lang="en-US">
                <a:latin typeface="宋体" panose="02010600030101010101" pitchFamily="2" charset="-122"/>
                <a:ea typeface="宋体" panose="02010600030101010101" pitchFamily="2" charset="-122"/>
                <a:cs typeface="宋体" panose="02010600030101010101" pitchFamily="2" charset="-122"/>
              </a:rPr>
              <a:t>Variational Information Bottleneck(V</a:t>
            </a:r>
            <a:r>
              <a:rPr>
                <a:latin typeface="宋体" panose="02010600030101010101" pitchFamily="2" charset="-122"/>
                <a:ea typeface="宋体" panose="02010600030101010101" pitchFamily="2" charset="-122"/>
                <a:cs typeface="宋体" panose="02010600030101010101" pitchFamily="2" charset="-122"/>
              </a:rPr>
              <a:t>IB</a:t>
            </a:r>
            <a:r>
              <a:rPr lang="en-US">
                <a:latin typeface="宋体" panose="02010600030101010101" pitchFamily="2" charset="-122"/>
                <a:ea typeface="宋体" panose="02010600030101010101" pitchFamily="2" charset="-122"/>
                <a:cs typeface="宋体" panose="02010600030101010101" pitchFamily="2" charset="-122"/>
              </a:rPr>
              <a:t>)</a:t>
            </a:r>
          </a:p>
        </p:txBody>
      </p:sp>
      <p:pic>
        <p:nvPicPr>
          <p:cNvPr id="2" name="图片 1" descr="图片1"/>
          <p:cNvPicPr>
            <a:picLocks noChangeAspect="1"/>
          </p:cNvPicPr>
          <p:nvPr/>
        </p:nvPicPr>
        <p:blipFill>
          <a:blip r:embed="rId3"/>
          <a:stretch>
            <a:fillRect/>
          </a:stretch>
        </p:blipFill>
        <p:spPr>
          <a:xfrm>
            <a:off x="2675890" y="2708910"/>
            <a:ext cx="8465185" cy="4055745"/>
          </a:xfrm>
          <a:prstGeom prst="rect">
            <a:avLst/>
          </a:prstGeom>
        </p:spPr>
      </p:pic>
      <p:sp>
        <p:nvSpPr>
          <p:cNvPr id="10" name="文本框 9"/>
          <p:cNvSpPr txBox="1"/>
          <p:nvPr/>
        </p:nvSpPr>
        <p:spPr>
          <a:xfrm>
            <a:off x="250825" y="1729105"/>
            <a:ext cx="11461115" cy="1014730"/>
          </a:xfrm>
          <a:prstGeom prst="rect">
            <a:avLst/>
          </a:prstGeom>
          <a:noFill/>
        </p:spPr>
        <p:txBody>
          <a:bodyPr wrap="square" rtlCol="0" anchor="t">
            <a:spAutoFit/>
          </a:bodyPr>
          <a:lstStyle/>
          <a:p>
            <a:r>
              <a:rPr sz="2000">
                <a:latin typeface="宋体" panose="02010600030101010101" pitchFamily="2" charset="-122"/>
                <a:cs typeface="宋体" panose="02010600030101010101" pitchFamily="2" charset="-122"/>
                <a:sym typeface="+mn-ea"/>
              </a:rPr>
              <a:t>The main changes to the variational information bottleneck are:</a:t>
            </a:r>
          </a:p>
          <a:p>
            <a:r>
              <a:rPr sz="2000">
                <a:latin typeface="宋体" panose="02010600030101010101" pitchFamily="2" charset="-122"/>
                <a:cs typeface="宋体" panose="02010600030101010101" pitchFamily="2" charset="-122"/>
                <a:sym typeface="+mn-ea"/>
              </a:rPr>
              <a:t>1. Introduced the concepts of mean and variance, and added reparameterization trick</a:t>
            </a:r>
          </a:p>
          <a:p>
            <a:r>
              <a:rPr sz="2000">
                <a:latin typeface="宋体" panose="02010600030101010101" pitchFamily="2" charset="-122"/>
                <a:cs typeface="宋体" panose="02010600030101010101" pitchFamily="2" charset="-122"/>
                <a:sym typeface="+mn-ea"/>
              </a:rPr>
              <a:t>2. Added KL divergence as an additional loss function</a:t>
            </a:r>
          </a:p>
        </p:txBody>
      </p:sp>
    </p:spTree>
  </p:cSld>
  <p:clrMapOvr>
    <a:masterClrMapping/>
  </p:clrMapOvr>
  <p:transition advTm="386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07000" y="3125470"/>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sym typeface="+mn-ea"/>
              </a:rPr>
              <a:t>R</a:t>
            </a:r>
            <a:r>
              <a:rPr lang="zh-CN" altLang="en-US" sz="2800" b="1" dirty="0">
                <a:latin typeface="微软雅黑" panose="020B0503020204020204" pitchFamily="34" charset="-122"/>
                <a:ea typeface="微软雅黑" panose="020B0503020204020204" pitchFamily="34" charset="-122"/>
                <a:sym typeface="+mn-ea"/>
              </a:rPr>
              <a:t>esearch </a:t>
            </a:r>
            <a:r>
              <a:rPr lang="en-US" altLang="zh-CN" sz="2800" b="1" dirty="0">
                <a:latin typeface="微软雅黑" panose="020B0503020204020204" pitchFamily="34" charset="-122"/>
                <a:ea typeface="微软雅黑" panose="020B0503020204020204" pitchFamily="34" charset="-122"/>
                <a:sym typeface="+mn-ea"/>
              </a:rPr>
              <a:t>C</a:t>
            </a:r>
            <a:r>
              <a:rPr lang="zh-CN" altLang="en-US" sz="2800" b="1" dirty="0">
                <a:latin typeface="微软雅黑" panose="020B0503020204020204" pitchFamily="34" charset="-122"/>
                <a:ea typeface="微软雅黑" panose="020B0503020204020204" pitchFamily="34" charset="-122"/>
                <a:sym typeface="+mn-ea"/>
              </a:rPr>
              <a:t>ontent</a:t>
            </a:r>
            <a:endParaRPr lang="en-US" altLang="zh-CN"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234180" y="3126105"/>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2367B"/>
                </a:solidFill>
                <a:latin typeface="微软雅黑" panose="020B0503020204020204" pitchFamily="34" charset="-122"/>
                <a:ea typeface="微软雅黑" panose="020B0503020204020204" pitchFamily="34" charset="-122"/>
              </a:rPr>
              <a:t>2</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609282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rPr>
              <a:t>二 </a:t>
            </a:r>
            <a:r>
              <a:rPr lang="zh-CN" altLang="en-US" sz="3200" b="1" dirty="0">
                <a:solidFill>
                  <a:srgbClr val="002060"/>
                </a:solidFill>
                <a:latin typeface="微软雅黑" panose="020B0503020204020204" pitchFamily="34" charset="-122"/>
                <a:ea typeface="微软雅黑" panose="020B0503020204020204" pitchFamily="34" charset="-122"/>
                <a:sym typeface="+mn-ea"/>
              </a:rPr>
              <a:t>Research Content</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stretch>
            <a:fillRect/>
          </a:stretch>
        </p:blipFill>
        <p:spPr>
          <a:xfrm>
            <a:off x="2135505" y="3429000"/>
            <a:ext cx="2562225" cy="2705100"/>
          </a:xfrm>
          <a:prstGeom prst="rect">
            <a:avLst/>
          </a:prstGeom>
        </p:spPr>
      </p:pic>
      <p:sp>
        <p:nvSpPr>
          <p:cNvPr id="6" name="圆角矩形 5"/>
          <p:cNvSpPr/>
          <p:nvPr/>
        </p:nvSpPr>
        <p:spPr>
          <a:xfrm>
            <a:off x="2847340" y="3521075"/>
            <a:ext cx="2526665" cy="2481580"/>
          </a:xfrm>
          <a:prstGeom prst="roundRect">
            <a:avLst/>
          </a:prstGeom>
          <a:ln w="28575" cmpd="sng">
            <a:solidFill>
              <a:schemeClr val="accent1">
                <a:lumMod val="60000"/>
                <a:lumOff val="40000"/>
              </a:schemeClr>
            </a:solidFill>
            <a:prstDash val="dashDot"/>
          </a:ln>
        </p:spPr>
        <p:style>
          <a:lnRef idx="2">
            <a:schemeClr val="accent5"/>
          </a:lnRef>
          <a:fillRef idx="1">
            <a:schemeClr val="lt1"/>
          </a:fillRef>
          <a:effectRef idx="0">
            <a:schemeClr val="accent5"/>
          </a:effectRef>
          <a:fontRef idx="minor">
            <a:schemeClr val="dk1"/>
          </a:fontRef>
        </p:style>
        <p:txBody>
          <a:bodyPr rtlCol="0" anchor="ctr"/>
          <a:lstStyle/>
          <a:p>
            <a:pPr algn="l"/>
            <a:r>
              <a:rPr lang="en-US" altLang="zh-CN"/>
              <a:t>         mu</a:t>
            </a:r>
          </a:p>
          <a:p>
            <a:pPr algn="l"/>
            <a:endParaRPr lang="en-US" altLang="zh-CN"/>
          </a:p>
          <a:p>
            <a:pPr algn="l"/>
            <a:r>
              <a:rPr lang="en-US" altLang="zh-CN"/>
              <a:t>         var</a:t>
            </a:r>
          </a:p>
        </p:txBody>
      </p:sp>
      <p:sp>
        <p:nvSpPr>
          <p:cNvPr id="7" name="右箭头 6"/>
          <p:cNvSpPr/>
          <p:nvPr/>
        </p:nvSpPr>
        <p:spPr>
          <a:xfrm>
            <a:off x="2847340" y="4351655"/>
            <a:ext cx="908050" cy="17970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8" name="右箭头 7"/>
          <p:cNvSpPr/>
          <p:nvPr/>
        </p:nvSpPr>
        <p:spPr>
          <a:xfrm>
            <a:off x="2866390" y="5087620"/>
            <a:ext cx="889000" cy="17970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 name="矩形 1"/>
          <p:cNvSpPr/>
          <p:nvPr/>
        </p:nvSpPr>
        <p:spPr>
          <a:xfrm>
            <a:off x="4519930" y="368363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3" name="矩形 12"/>
          <p:cNvSpPr/>
          <p:nvPr/>
        </p:nvSpPr>
        <p:spPr>
          <a:xfrm>
            <a:off x="4519930" y="404368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矩形 14"/>
          <p:cNvSpPr/>
          <p:nvPr/>
        </p:nvSpPr>
        <p:spPr>
          <a:xfrm>
            <a:off x="4519930" y="440309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矩形 15"/>
          <p:cNvSpPr/>
          <p:nvPr/>
        </p:nvSpPr>
        <p:spPr>
          <a:xfrm>
            <a:off x="4519930" y="476313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7" name="矩形 16"/>
          <p:cNvSpPr/>
          <p:nvPr/>
        </p:nvSpPr>
        <p:spPr>
          <a:xfrm>
            <a:off x="4519930" y="512318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0" name="矩形 19"/>
          <p:cNvSpPr/>
          <p:nvPr/>
        </p:nvSpPr>
        <p:spPr>
          <a:xfrm>
            <a:off x="4519930" y="548322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1" name="左大括号 20"/>
          <p:cNvSpPr/>
          <p:nvPr/>
        </p:nvSpPr>
        <p:spPr>
          <a:xfrm>
            <a:off x="4295140" y="3863340"/>
            <a:ext cx="180340" cy="900430"/>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22" name="左大括号 21"/>
          <p:cNvSpPr/>
          <p:nvPr/>
        </p:nvSpPr>
        <p:spPr>
          <a:xfrm>
            <a:off x="4295140" y="4768850"/>
            <a:ext cx="180340" cy="900430"/>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
        <p:nvSpPr>
          <p:cNvPr id="23" name="圆角矩形 22"/>
          <p:cNvSpPr/>
          <p:nvPr/>
        </p:nvSpPr>
        <p:spPr>
          <a:xfrm>
            <a:off x="5608320" y="3521075"/>
            <a:ext cx="1902460" cy="2520315"/>
          </a:xfrm>
          <a:prstGeom prst="roundRect">
            <a:avLst/>
          </a:prstGeom>
          <a:ln w="28575" cmpd="sng">
            <a:solidFill>
              <a:schemeClr val="accent1">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4" name="矩形 23"/>
          <p:cNvSpPr/>
          <p:nvPr/>
        </p:nvSpPr>
        <p:spPr>
          <a:xfrm>
            <a:off x="6268085" y="399161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5" name="矩形 24"/>
          <p:cNvSpPr/>
          <p:nvPr/>
        </p:nvSpPr>
        <p:spPr>
          <a:xfrm>
            <a:off x="6268085" y="435165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6" name="矩形 25"/>
          <p:cNvSpPr/>
          <p:nvPr/>
        </p:nvSpPr>
        <p:spPr>
          <a:xfrm>
            <a:off x="6268085" y="4711065"/>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7" name="矩形 26"/>
          <p:cNvSpPr/>
          <p:nvPr/>
        </p:nvSpPr>
        <p:spPr>
          <a:xfrm>
            <a:off x="6268085" y="5071110"/>
            <a:ext cx="582930" cy="36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8" name="右箭头 27"/>
          <p:cNvSpPr/>
          <p:nvPr/>
        </p:nvSpPr>
        <p:spPr>
          <a:xfrm>
            <a:off x="5195570" y="4671695"/>
            <a:ext cx="899795" cy="180340"/>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915660" y="3503295"/>
            <a:ext cx="1165860" cy="460375"/>
          </a:xfrm>
          <a:prstGeom prst="rect">
            <a:avLst/>
          </a:prstGeom>
          <a:noFill/>
        </p:spPr>
        <p:txBody>
          <a:bodyPr wrap="none" rtlCol="0">
            <a:spAutoFit/>
          </a:bodyPr>
          <a:lstStyle/>
          <a:p>
            <a:r>
              <a:rPr lang="en-US" altLang="zh-CN">
                <a:solidFill>
                  <a:schemeClr val="accent1">
                    <a:lumMod val="60000"/>
                    <a:lumOff val="40000"/>
                  </a:schemeClr>
                </a:solidFill>
              </a:rPr>
              <a:t>sample</a:t>
            </a:r>
          </a:p>
        </p:txBody>
      </p:sp>
      <mc:AlternateContent xmlns:mc="http://schemas.openxmlformats.org/markup-compatibility/2006" xmlns:a14="http://schemas.microsoft.com/office/drawing/2010/main">
        <mc:Choice Requires="a14">
          <p:sp>
            <p:nvSpPr>
              <p:cNvPr id="30" name="文本框 29"/>
              <p:cNvSpPr txBox="1"/>
              <p:nvPr/>
            </p:nvSpPr>
            <p:spPr>
              <a:xfrm>
                <a:off x="5795645" y="5521325"/>
                <a:ext cx="1715135" cy="337185"/>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1600" i="1">
                          <a:latin typeface="Cambria Math" panose="02040503050406030204" charset="0"/>
                          <a:cs typeface="Cambria Math" panose="02040503050406030204" charset="0"/>
                        </a:rPr>
                        <m:t>𝜀</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𝒩</m:t>
                      </m:r>
                      <m:r>
                        <a:rPr lang="en-US" altLang="zh-CN" sz="1600" i="1">
                          <a:latin typeface="Cambria Math" panose="02040503050406030204" charset="0"/>
                          <a:cs typeface="Cambria Math" panose="02040503050406030204" charset="0"/>
                        </a:rPr>
                        <m:t>(0,1)</m:t>
                      </m:r>
                    </m:oMath>
                  </m:oMathPara>
                </a14:m>
                <a:endParaRPr lang="zh-CN" altLang="en-US" sz="1600"/>
              </a:p>
            </p:txBody>
          </p:sp>
        </mc:Choice>
        <mc:Fallback xmlns="">
          <p:sp>
            <p:nvSpPr>
              <p:cNvPr id="30" name="文本框 29"/>
              <p:cNvSpPr txBox="1">
                <a:spLocks noRot="1" noChangeAspect="1" noMove="1" noResize="1" noEditPoints="1" noAdjustHandles="1" noChangeArrowheads="1" noChangeShapeType="1" noTextEdit="1"/>
              </p:cNvSpPr>
              <p:nvPr/>
            </p:nvSpPr>
            <p:spPr>
              <a:xfrm>
                <a:off x="5795645" y="5521325"/>
                <a:ext cx="1715135" cy="337185"/>
              </a:xfrm>
              <a:prstGeom prst="rect">
                <a:avLst/>
              </a:prstGeom>
              <a:blipFill rotWithShape="1">
                <a:blip r:embed="rId4"/>
                <a:stretch>
                  <a:fillRect/>
                </a:stretch>
              </a:blipFill>
            </p:spPr>
            <p:txBody>
              <a:bodyPr/>
              <a:lstStyle/>
              <a:p>
                <a:r>
                  <a:rPr lang="zh-CN" altLang="en-US">
                    <a:noFill/>
                  </a:rPr>
                  <a:t> </a:t>
                </a:r>
              </a:p>
            </p:txBody>
          </p:sp>
        </mc:Fallback>
      </mc:AlternateContent>
      <p:sp>
        <p:nvSpPr>
          <p:cNvPr id="33" name="虚尾箭头 32"/>
          <p:cNvSpPr/>
          <p:nvPr/>
        </p:nvSpPr>
        <p:spPr>
          <a:xfrm>
            <a:off x="7535545" y="4421505"/>
            <a:ext cx="900430" cy="720090"/>
          </a:xfrm>
          <a:prstGeom prst="stripedRightArrow">
            <a:avLst/>
          </a:prstGeom>
          <a:solidFill>
            <a:schemeClr val="accent1">
              <a:lumMod val="60000"/>
              <a:lumOff val="40000"/>
            </a:schemeClr>
          </a:solidFill>
          <a:ln cmpd="dbl">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8435340" y="3503295"/>
            <a:ext cx="720090" cy="2520315"/>
          </a:xfrm>
          <a:prstGeom prst="round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t>Y</a:t>
            </a:r>
          </a:p>
        </p:txBody>
      </p:sp>
      <mc:AlternateContent xmlns:mc="http://schemas.openxmlformats.org/markup-compatibility/2006" xmlns:a14="http://schemas.microsoft.com/office/drawing/2010/main">
        <mc:Choice Requires="a14">
          <p:sp>
            <p:nvSpPr>
              <p:cNvPr id="35" name="文本框 34"/>
              <p:cNvSpPr txBox="1"/>
              <p:nvPr/>
            </p:nvSpPr>
            <p:spPr>
              <a:xfrm>
                <a:off x="2892361" y="4030917"/>
                <a:ext cx="862965" cy="3721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cs typeface="Cambria Math" panose="02040503050406030204" charset="0"/>
                            </a:rPr>
                          </m:ctrlPr>
                        </m:sSubSupPr>
                        <m:e>
                          <m:r>
                            <a:rPr lang="en-US" altLang="zh-CN" sz="1600" i="1">
                              <a:latin typeface="Cambria Math" panose="02040503050406030204" charset="0"/>
                              <a:cs typeface="Cambria Math" panose="02040503050406030204" charset="0"/>
                            </a:rPr>
                            <m:t>𝑓</m:t>
                          </m:r>
                        </m:e>
                        <m:sub>
                          <m:r>
                            <a:rPr lang="en-US" altLang="zh-CN" sz="1600" i="1">
                              <a:latin typeface="Cambria Math" panose="02040503050406030204" charset="0"/>
                              <a:cs typeface="Cambria Math" panose="02040503050406030204" charset="0"/>
                            </a:rPr>
                            <m:t>∅</m:t>
                          </m:r>
                        </m:sub>
                        <m:sup>
                          <m:r>
                            <a:rPr lang="en-US" altLang="zh-CN" sz="1600" i="1">
                              <a:latin typeface="Cambria Math" panose="02040503050406030204" charset="0"/>
                              <a:cs typeface="Cambria Math" panose="02040503050406030204" charset="0"/>
                            </a:rPr>
                            <m:t>𝜇</m:t>
                          </m:r>
                        </m:sup>
                      </m:sSubSup>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𝑚𝑢</m:t>
                      </m:r>
                      <m:r>
                        <a:rPr lang="en-US" altLang="zh-CN" sz="1600" i="1">
                          <a:latin typeface="Cambria Math" panose="02040503050406030204" charset="0"/>
                          <a:cs typeface="Cambria Math" panose="02040503050406030204" charset="0"/>
                        </a:rPr>
                        <m:t>)</m:t>
                      </m:r>
                    </m:oMath>
                  </m:oMathPara>
                </a14:m>
                <a:endParaRPr lang="en-US" altLang="zh-CN" sz="1600">
                  <a:latin typeface="Times New Roman" panose="02020603050405020304" pitchFamily="18" charset="0"/>
                  <a:cs typeface="Times New Roman" panose="02020603050405020304" pitchFamily="18" charset="0"/>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2892361" y="4030917"/>
                <a:ext cx="862965" cy="372110"/>
              </a:xfrm>
              <a:prstGeom prst="rect">
                <a:avLst/>
              </a:prstGeom>
              <a:blipFill rotWithShape="1">
                <a:blip r:embed="rId5"/>
                <a:stretch>
                  <a:fillRect l="-66" t="-154" r="66" b="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892361" y="4717352"/>
                <a:ext cx="894715" cy="4057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cs typeface="Cambria Math" panose="02040503050406030204" charset="0"/>
                            </a:rPr>
                          </m:ctrlPr>
                        </m:sSubSupPr>
                        <m:e>
                          <m:r>
                            <a:rPr lang="en-US" altLang="zh-CN" sz="1600" i="1">
                              <a:latin typeface="Cambria Math" panose="02040503050406030204" charset="0"/>
                              <a:cs typeface="Cambria Math" panose="02040503050406030204" charset="0"/>
                            </a:rPr>
                            <m:t>𝑓</m:t>
                          </m:r>
                        </m:e>
                        <m:sub>
                          <m:r>
                            <a:rPr lang="en-US" altLang="zh-CN" sz="1600" i="1">
                              <a:latin typeface="Cambria Math" panose="02040503050406030204" charset="0"/>
                              <a:cs typeface="Cambria Math" panose="02040503050406030204" charset="0"/>
                            </a:rPr>
                            <m:t>∅</m:t>
                          </m:r>
                        </m:sub>
                        <m:sup>
                          <m:r>
                            <a:rPr lang="en-US" altLang="zh-CN" sz="1600" i="1">
                              <a:latin typeface="Cambria Math" panose="02040503050406030204" charset="0"/>
                              <a:cs typeface="Cambria Math" panose="02040503050406030204" charset="0"/>
                            </a:rPr>
                            <m:t>∑</m:t>
                          </m:r>
                        </m:sup>
                      </m:sSubSup>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𝑣𝑎𝑟</m:t>
                      </m:r>
                      <m:r>
                        <a:rPr lang="en-US" altLang="zh-CN" sz="1600" i="1">
                          <a:latin typeface="Cambria Math" panose="02040503050406030204" charset="0"/>
                          <a:cs typeface="Cambria Math" panose="02040503050406030204" charset="0"/>
                        </a:rPr>
                        <m:t>)</m:t>
                      </m:r>
                    </m:oMath>
                  </m:oMathPara>
                </a14:m>
                <a:endParaRPr lang="en-US" altLang="zh-CN" sz="1600">
                  <a:latin typeface="Times New Roman" panose="02020603050405020304" pitchFamily="18" charset="0"/>
                  <a:cs typeface="Times New Roman" panose="02020603050405020304" pitchFamily="18" charset="0"/>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892361" y="4717352"/>
                <a:ext cx="894715" cy="405765"/>
              </a:xfrm>
              <a:prstGeom prst="rect">
                <a:avLst/>
              </a:prstGeom>
              <a:blipFill rotWithShape="1">
                <a:blip r:embed="rId6"/>
                <a:stretch>
                  <a:fillRect l="-64" t="-141" r="64" b="141"/>
                </a:stretch>
              </a:blipFill>
            </p:spPr>
            <p:txBody>
              <a:bodyPr/>
              <a:lstStyle/>
              <a:p>
                <a:r>
                  <a:rPr lang="zh-CN" altLang="en-US">
                    <a:noFill/>
                  </a:rPr>
                  <a:t> </a:t>
                </a:r>
              </a:p>
            </p:txBody>
          </p:sp>
        </mc:Fallback>
      </mc:AlternateContent>
      <p:sp>
        <p:nvSpPr>
          <p:cNvPr id="37" name="文本框 36"/>
          <p:cNvSpPr txBox="1"/>
          <p:nvPr/>
        </p:nvSpPr>
        <p:spPr>
          <a:xfrm>
            <a:off x="497205" y="1449070"/>
            <a:ext cx="11199495" cy="1322070"/>
          </a:xfrm>
          <a:prstGeom prst="rect">
            <a:avLst/>
          </a:prstGeom>
          <a:noFill/>
        </p:spPr>
        <p:txBody>
          <a:bodyPr wrap="square" rtlCol="0">
            <a:spAutoFit/>
          </a:bodyPr>
          <a:lstStyle/>
          <a:p>
            <a:pPr algn="just"/>
            <a:r>
              <a:rPr lang="en-US" altLang="zh-CN" sz="2000">
                <a:latin typeface="Times New Roman" panose="02020603050405020304" pitchFamily="18" charset="0"/>
                <a:cs typeface="Times New Roman" panose="02020603050405020304" pitchFamily="18" charset="0"/>
              </a:rPr>
              <a:t>          T</a:t>
            </a:r>
            <a:r>
              <a:rPr lang="zh-CN" altLang="en-US" sz="2000">
                <a:latin typeface="Times New Roman" panose="02020603050405020304" pitchFamily="18" charset="0"/>
                <a:cs typeface="Times New Roman" panose="02020603050405020304" pitchFamily="18" charset="0"/>
              </a:rPr>
              <a:t>his report is about Multiscale Framework Based on Variational Information Bottleneck</a:t>
            </a:r>
          </a:p>
          <a:p>
            <a:pPr algn="just"/>
            <a:r>
              <a:rPr lang="zh-CN" altLang="en-US" sz="2000">
                <a:latin typeface="Times New Roman" panose="02020603050405020304" pitchFamily="18" charset="0"/>
                <a:cs typeface="Times New Roman" panose="02020603050405020304" pitchFamily="18" charset="0"/>
              </a:rPr>
              <a:t>The research content of this article is mainly to explore how to optimize multi-scale information and find a method to fully extract multi-scale information, so as to maximize information extraction and maximize information bottlenecks. The following is his architecture diagram:</a:t>
            </a:r>
          </a:p>
        </p:txBody>
      </p:sp>
    </p:spTree>
  </p:cSld>
  <p:clrMapOvr>
    <a:masterClrMapping/>
  </p:clrMapOvr>
  <p:transition advTm="386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43510" y="1449070"/>
            <a:ext cx="11904980" cy="5030470"/>
          </a:xfrm>
          <a:prstGeom prst="roundRect">
            <a:avLst/>
          </a:prstGeom>
          <a:ln w="28575" cmpd="sng">
            <a:solidFill>
              <a:schemeClr val="accent2"/>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1081405" y="316230"/>
            <a:ext cx="570230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二 Research Content</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65125" y="1449070"/>
            <a:ext cx="6090285" cy="4707890"/>
          </a:xfrm>
          <a:prstGeom prst="rect">
            <a:avLst/>
          </a:prstGeom>
          <a:noFill/>
        </p:spPr>
        <p:txBody>
          <a:bodyPr wrap="square" rtlCol="0">
            <a:spAutoFit/>
          </a:bodyPr>
          <a:lstStyle/>
          <a:p>
            <a:pPr algn="just"/>
            <a:endParaRPr lang="zh-CN" altLang="en-US" sz="2000">
              <a:latin typeface="Times New Roman" panose="02020603050405020304" pitchFamily="18" charset="0"/>
              <a:cs typeface="Times New Roman" panose="02020603050405020304" pitchFamily="18" charset="0"/>
            </a:endParaRPr>
          </a:p>
          <a:p>
            <a:pPr algn="just"/>
            <a:endParaRPr lang="zh-CN" altLang="en-US" sz="2000">
              <a:latin typeface="Times New Roman" panose="02020603050405020304" pitchFamily="18" charset="0"/>
              <a:cs typeface="Times New Roman" panose="02020603050405020304" pitchFamily="18" charset="0"/>
            </a:endParaRPr>
          </a:p>
          <a:p>
            <a:pPr algn="just"/>
            <a:r>
              <a:rPr sz="2000">
                <a:latin typeface="Times New Roman" panose="02020603050405020304" pitchFamily="18" charset="0"/>
                <a:cs typeface="Times New Roman" panose="02020603050405020304" pitchFamily="18" charset="0"/>
              </a:rPr>
              <a:t>This research aims to find an efficient method to maximize and optimize information extraction.</a:t>
            </a:r>
          </a:p>
          <a:p>
            <a:pPr algn="just"/>
            <a:endParaRPr sz="2000">
              <a:latin typeface="Times New Roman" panose="02020603050405020304" pitchFamily="18" charset="0"/>
              <a:cs typeface="Times New Roman" panose="02020603050405020304" pitchFamily="18" charset="0"/>
            </a:endParaRPr>
          </a:p>
          <a:p>
            <a:pPr algn="just"/>
            <a:r>
              <a:rPr sz="2000">
                <a:latin typeface="Times New Roman" panose="02020603050405020304" pitchFamily="18" charset="0"/>
                <a:cs typeface="Times New Roman" panose="02020603050405020304" pitchFamily="18" charset="0"/>
              </a:rPr>
              <a:t>By employing variational inference methods, we delve into strategies for maximizing information bottlenecks in the framework.</a:t>
            </a:r>
          </a:p>
          <a:p>
            <a:pPr algn="just"/>
            <a:endParaRPr sz="2000">
              <a:latin typeface="Times New Roman" panose="02020603050405020304" pitchFamily="18" charset="0"/>
              <a:cs typeface="Times New Roman" panose="02020603050405020304" pitchFamily="18" charset="0"/>
            </a:endParaRPr>
          </a:p>
          <a:p>
            <a:pPr algn="just"/>
            <a:r>
              <a:rPr sz="2000">
                <a:latin typeface="Times New Roman" panose="02020603050405020304" pitchFamily="18" charset="0"/>
                <a:cs typeface="Times New Roman" panose="02020603050405020304" pitchFamily="18" charset="0"/>
              </a:rPr>
              <a:t>Through variational inference, we propose an innovative framework that demonstrates the potential of maximizing information bottlenecks under different data levels.</a:t>
            </a:r>
          </a:p>
          <a:p>
            <a:pPr algn="just"/>
            <a:r>
              <a:rPr sz="2000">
                <a:latin typeface="Times New Roman" panose="02020603050405020304" pitchFamily="18" charset="0"/>
                <a:cs typeface="Times New Roman" panose="02020603050405020304" pitchFamily="18" charset="0"/>
              </a:rPr>
              <a:t>After processing through the following variational method, the information bottleneck can be maximized in the framework.</a:t>
            </a:r>
          </a:p>
        </p:txBody>
      </p:sp>
      <p:sp>
        <p:nvSpPr>
          <p:cNvPr id="39" name="文本框 38"/>
          <p:cNvSpPr txBox="1"/>
          <p:nvPr/>
        </p:nvSpPr>
        <p:spPr>
          <a:xfrm>
            <a:off x="6623685" y="1449705"/>
            <a:ext cx="5215255" cy="5015865"/>
          </a:xfrm>
          <a:prstGeom prst="rect">
            <a:avLst/>
          </a:prstGeom>
          <a:noFill/>
        </p:spPr>
        <p:txBody>
          <a:bodyPr wrap="square" rtlCol="0">
            <a:spAutoFit/>
          </a:bodyPr>
          <a:lstStyle/>
          <a:p>
            <a:pPr algn="just"/>
            <a:endParaRPr sz="2000">
              <a:latin typeface="Times New Roman" panose="02020603050405020304" pitchFamily="18" charset="0"/>
              <a:cs typeface="Times New Roman" panose="02020603050405020304" pitchFamily="18" charset="0"/>
              <a:sym typeface="+mn-ea"/>
            </a:endParaRPr>
          </a:p>
          <a:p>
            <a:pPr algn="just"/>
            <a:endParaRPr sz="2000">
              <a:latin typeface="Times New Roman" panose="02020603050405020304" pitchFamily="18" charset="0"/>
              <a:cs typeface="Times New Roman" panose="02020603050405020304" pitchFamily="18" charset="0"/>
              <a:sym typeface="+mn-ea"/>
            </a:endParaRPr>
          </a:p>
          <a:p>
            <a:pPr algn="just"/>
            <a:r>
              <a:rPr sz="2000">
                <a:latin typeface="Times New Roman" panose="02020603050405020304" pitchFamily="18" charset="0"/>
                <a:cs typeface="Times New Roman" panose="02020603050405020304" pitchFamily="18" charset="0"/>
                <a:sym typeface="+mn-ea"/>
              </a:rPr>
              <a:t>The research method in this article can achieve the maximum and ultimate optimization of information extraction. After variational processing, the information bottleneck in the framework can be maximized.</a:t>
            </a:r>
          </a:p>
          <a:p>
            <a:pPr algn="just"/>
            <a:r>
              <a:rPr lang="en-US" altLang="zh-CN" sz="2000">
                <a:latin typeface="Times New Roman" panose="02020603050405020304" pitchFamily="18" charset="0"/>
                <a:cs typeface="Times New Roman" panose="02020603050405020304" pitchFamily="18" charset="0"/>
              </a:rPr>
              <a:t>1. In order to maximize the information bottleneck, it is necessary to ensure that p(z|x), p(z), p(x|z) is Gaussian distribution, use KL divergence for constraints</a:t>
            </a:r>
          </a:p>
          <a:p>
            <a:pPr algn="just"/>
            <a:r>
              <a:rPr lang="en-US" altLang="zh-CN" sz="2000">
                <a:latin typeface="Times New Roman" panose="02020603050405020304" pitchFamily="18" charset="0"/>
                <a:cs typeface="Times New Roman" panose="02020603050405020304" pitchFamily="18" charset="0"/>
              </a:rPr>
              <a:t>2. In order to make p(z|x) is Gaussian, KL divergence is used to constrain N(0,1).</a:t>
            </a:r>
          </a:p>
          <a:p>
            <a:pPr algn="just"/>
            <a:r>
              <a:rPr lang="en-US" altLang="zh-CN" sz="2000">
                <a:latin typeface="Times New Roman" panose="02020603050405020304" pitchFamily="18" charset="0"/>
                <a:cs typeface="Times New Roman" panose="02020603050405020304" pitchFamily="18" charset="0"/>
              </a:rPr>
              <a:t>3. p(z) is Gaussianized using resampling</a:t>
            </a:r>
          </a:p>
          <a:p>
            <a:pPr algn="just"/>
            <a:r>
              <a:rPr lang="en-US" altLang="zh-CN" sz="2000">
                <a:latin typeface="Times New Roman" panose="02020603050405020304" pitchFamily="18" charset="0"/>
                <a:cs typeface="Times New Roman" panose="02020603050405020304" pitchFamily="18" charset="0"/>
              </a:rPr>
              <a:t>4. The Gaussianization of p(x|z) is constrained by cross-entropy.</a:t>
            </a:r>
          </a:p>
        </p:txBody>
      </p:sp>
      <p:sp>
        <p:nvSpPr>
          <p:cNvPr id="9" name="圆角矩形 8"/>
          <p:cNvSpPr/>
          <p:nvPr/>
        </p:nvSpPr>
        <p:spPr>
          <a:xfrm>
            <a:off x="614680" y="1628775"/>
            <a:ext cx="1282065"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sz="2000" b="1">
                <a:latin typeface="Times New Roman" panose="02020603050405020304" pitchFamily="18" charset="0"/>
                <a:cs typeface="Times New Roman" panose="02020603050405020304" pitchFamily="18" charset="0"/>
                <a:sym typeface="+mn-ea"/>
              </a:rPr>
              <a:t>Purpose</a:t>
            </a:r>
          </a:p>
        </p:txBody>
      </p:sp>
      <p:sp>
        <p:nvSpPr>
          <p:cNvPr id="10" name="圆角矩形 9"/>
          <p:cNvSpPr/>
          <p:nvPr/>
        </p:nvSpPr>
        <p:spPr>
          <a:xfrm>
            <a:off x="614680" y="2708910"/>
            <a:ext cx="1282065"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a:latin typeface="Times New Roman" panose="02020603050405020304" pitchFamily="18" charset="0"/>
                <a:cs typeface="Times New Roman" panose="02020603050405020304" pitchFamily="18" charset="0"/>
                <a:sym typeface="+mn-ea"/>
              </a:rPr>
              <a:t>M</a:t>
            </a:r>
            <a:r>
              <a:rPr sz="2000" b="1">
                <a:latin typeface="Times New Roman" panose="02020603050405020304" pitchFamily="18" charset="0"/>
                <a:cs typeface="Times New Roman" panose="02020603050405020304" pitchFamily="18" charset="0"/>
                <a:sym typeface="+mn-ea"/>
              </a:rPr>
              <a:t>ethod</a:t>
            </a:r>
          </a:p>
        </p:txBody>
      </p:sp>
      <p:sp>
        <p:nvSpPr>
          <p:cNvPr id="12" name="圆角矩形 11"/>
          <p:cNvSpPr/>
          <p:nvPr/>
        </p:nvSpPr>
        <p:spPr>
          <a:xfrm>
            <a:off x="626745" y="3914140"/>
            <a:ext cx="1420495"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sz="2000" b="1">
                <a:latin typeface="Times New Roman" panose="02020603050405020304" pitchFamily="18" charset="0"/>
                <a:cs typeface="Times New Roman" panose="02020603050405020304" pitchFamily="18" charset="0"/>
                <a:sym typeface="+mn-ea"/>
              </a:rPr>
              <a:t>Innovation</a:t>
            </a:r>
          </a:p>
        </p:txBody>
      </p:sp>
      <p:sp>
        <p:nvSpPr>
          <p:cNvPr id="14" name="圆角矩形 13"/>
          <p:cNvSpPr/>
          <p:nvPr/>
        </p:nvSpPr>
        <p:spPr>
          <a:xfrm>
            <a:off x="6623685" y="1628775"/>
            <a:ext cx="1802130" cy="3937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en-US" altLang="zh-CN" sz="2000" b="1">
                <a:latin typeface="Times New Roman" panose="02020603050405020304" pitchFamily="18" charset="0"/>
                <a:cs typeface="Times New Roman" panose="02020603050405020304" pitchFamily="18" charset="0"/>
                <a:sym typeface="+mn-ea"/>
              </a:rPr>
              <a:t>S</a:t>
            </a:r>
            <a:r>
              <a:rPr lang="zh-CN" sz="2000" b="1">
                <a:latin typeface="Times New Roman" panose="02020603050405020304" pitchFamily="18" charset="0"/>
                <a:cs typeface="Times New Roman" panose="02020603050405020304" pitchFamily="18" charset="0"/>
                <a:sym typeface="+mn-ea"/>
              </a:rPr>
              <a:t>pecific </a:t>
            </a:r>
            <a:r>
              <a:rPr lang="en-US" altLang="zh-CN" sz="2000" b="1">
                <a:latin typeface="Times New Roman" panose="02020603050405020304" pitchFamily="18" charset="0"/>
                <a:cs typeface="Times New Roman" panose="02020603050405020304" pitchFamily="18" charset="0"/>
                <a:sym typeface="+mn-ea"/>
              </a:rPr>
              <a:t>G</a:t>
            </a:r>
            <a:r>
              <a:rPr lang="zh-CN" sz="2000" b="1">
                <a:latin typeface="Times New Roman" panose="02020603050405020304" pitchFamily="18" charset="0"/>
                <a:cs typeface="Times New Roman" panose="02020603050405020304" pitchFamily="18" charset="0"/>
                <a:sym typeface="+mn-ea"/>
              </a:rPr>
              <a:t>oals</a:t>
            </a:r>
          </a:p>
        </p:txBody>
      </p:sp>
      <p:cxnSp>
        <p:nvCxnSpPr>
          <p:cNvPr id="19" name="直接连接符 18"/>
          <p:cNvCxnSpPr/>
          <p:nvPr/>
        </p:nvCxnSpPr>
        <p:spPr>
          <a:xfrm>
            <a:off x="6455410" y="1534160"/>
            <a:ext cx="12065" cy="4860290"/>
          </a:xfrm>
          <a:prstGeom prst="line">
            <a:avLst/>
          </a:prstGeom>
          <a:ln w="28575" cmpd="sng">
            <a:solidFill>
              <a:schemeClr val="accent1">
                <a:shade val="50000"/>
              </a:schemeClr>
            </a:solidFill>
            <a:prstDash val="sysDash"/>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Tm="3868"/>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282575" y="3609340"/>
            <a:ext cx="11635740" cy="242697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1" name="矩形 10"/>
          <p:cNvSpPr/>
          <p:nvPr/>
        </p:nvSpPr>
        <p:spPr>
          <a:xfrm>
            <a:off x="1081405" y="316230"/>
            <a:ext cx="556514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二 Research Content</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56210" y="1026795"/>
            <a:ext cx="11887835" cy="1322070"/>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From the previous introduction, we can know that information bottleneck is a theory that weighs the mutual information between feature Z, label information Y and input information X.</a:t>
            </a:r>
          </a:p>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Therefore, in order to maximize the information bottleneck IB, a variational q(z) is used to approximate the feature layer p(z), as shown in the following formula:</a:t>
            </a:r>
          </a:p>
        </p:txBody>
      </p:sp>
      <p:pic>
        <p:nvPicPr>
          <p:cNvPr id="5" name="图片 4"/>
          <p:cNvPicPr>
            <a:picLocks noChangeAspect="1"/>
          </p:cNvPicPr>
          <p:nvPr/>
        </p:nvPicPr>
        <p:blipFill>
          <a:blip r:embed="rId3"/>
          <a:stretch>
            <a:fillRect/>
          </a:stretch>
        </p:blipFill>
        <p:spPr>
          <a:xfrm>
            <a:off x="3576320" y="2302510"/>
            <a:ext cx="3575685" cy="406400"/>
          </a:xfrm>
          <a:prstGeom prst="rect">
            <a:avLst/>
          </a:prstGeom>
        </p:spPr>
      </p:pic>
      <p:sp>
        <p:nvSpPr>
          <p:cNvPr id="10" name="文本框 9"/>
          <p:cNvSpPr txBox="1"/>
          <p:nvPr/>
        </p:nvSpPr>
        <p:spPr>
          <a:xfrm>
            <a:off x="338455" y="2645410"/>
            <a:ext cx="11705590" cy="1014730"/>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At the same time, in order to maximize the information bottleneck IB, it is to maximize the mutual information I(Z;Y) and maximize the mutual information -I(Z;X). The mutual information I(Z;Y) can be derived as follows:</a:t>
            </a:r>
          </a:p>
        </p:txBody>
      </p:sp>
      <p:pic>
        <p:nvPicPr>
          <p:cNvPr id="12" name="图片 11"/>
          <p:cNvPicPr>
            <a:picLocks noChangeAspect="1"/>
          </p:cNvPicPr>
          <p:nvPr/>
        </p:nvPicPr>
        <p:blipFill>
          <a:blip r:embed="rId4"/>
          <a:stretch>
            <a:fillRect/>
          </a:stretch>
        </p:blipFill>
        <p:spPr>
          <a:xfrm>
            <a:off x="478790" y="3660775"/>
            <a:ext cx="3898900" cy="2324100"/>
          </a:xfrm>
          <a:prstGeom prst="rect">
            <a:avLst/>
          </a:prstGeom>
        </p:spPr>
      </p:pic>
      <p:pic>
        <p:nvPicPr>
          <p:cNvPr id="14" name="图片 13"/>
          <p:cNvPicPr>
            <a:picLocks noChangeAspect="1"/>
          </p:cNvPicPr>
          <p:nvPr/>
        </p:nvPicPr>
        <p:blipFill>
          <a:blip r:embed="rId5"/>
          <a:stretch>
            <a:fillRect/>
          </a:stretch>
        </p:blipFill>
        <p:spPr>
          <a:xfrm>
            <a:off x="4747260" y="3702050"/>
            <a:ext cx="3257550" cy="2178050"/>
          </a:xfrm>
          <a:prstGeom prst="rect">
            <a:avLst/>
          </a:prstGeom>
        </p:spPr>
      </p:pic>
      <p:pic>
        <p:nvPicPr>
          <p:cNvPr id="19" name="图片 18"/>
          <p:cNvPicPr>
            <a:picLocks noChangeAspect="1"/>
          </p:cNvPicPr>
          <p:nvPr/>
        </p:nvPicPr>
        <p:blipFill>
          <a:blip r:embed="rId6"/>
          <a:stretch>
            <a:fillRect/>
          </a:stretch>
        </p:blipFill>
        <p:spPr>
          <a:xfrm>
            <a:off x="8887460" y="4613275"/>
            <a:ext cx="2889250" cy="520700"/>
          </a:xfrm>
          <a:prstGeom prst="rect">
            <a:avLst/>
          </a:prstGeom>
        </p:spPr>
      </p:pic>
      <p:sp>
        <p:nvSpPr>
          <p:cNvPr id="38" name="加号 37"/>
          <p:cNvSpPr/>
          <p:nvPr/>
        </p:nvSpPr>
        <p:spPr>
          <a:xfrm>
            <a:off x="3877945" y="4411345"/>
            <a:ext cx="914400" cy="914400"/>
          </a:xfrm>
          <a:prstGeom prst="mathPlu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9" name="等于号 38"/>
          <p:cNvSpPr/>
          <p:nvPr/>
        </p:nvSpPr>
        <p:spPr>
          <a:xfrm>
            <a:off x="8004810" y="4542155"/>
            <a:ext cx="882650" cy="663575"/>
          </a:xfrm>
          <a:prstGeom prst="mathEqua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sp>
        <p:nvSpPr>
          <p:cNvPr id="6" name="文本框 5"/>
          <p:cNvSpPr txBox="1"/>
          <p:nvPr/>
        </p:nvSpPr>
        <p:spPr>
          <a:xfrm>
            <a:off x="119380" y="6129020"/>
            <a:ext cx="11924665" cy="706755"/>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sym typeface="+mn-ea"/>
              </a:rPr>
              <a:t>       </a:t>
            </a:r>
            <a:r>
              <a:rPr lang="zh-CN" altLang="en-US" sz="2000">
                <a:latin typeface="Times New Roman" panose="02020603050405020304" pitchFamily="18" charset="0"/>
                <a:cs typeface="Times New Roman" panose="02020603050405020304" pitchFamily="18" charset="0"/>
                <a:sym typeface="+mn-ea"/>
              </a:rPr>
              <a:t>The combination of the two formulas on the left forms a lower bound for the information bottleneck. The deep learning network only needs to optimize this lower bound.</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advTm="386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18668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二 Research Content</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6045" y="1268730"/>
            <a:ext cx="12085320" cy="706755"/>
          </a:xfrm>
          <a:prstGeom prst="rect">
            <a:avLst/>
          </a:prstGeom>
          <a:noFill/>
        </p:spPr>
        <p:txBody>
          <a:bodyPr wrap="square" rtlCol="0">
            <a:spAutoFit/>
          </a:bodyPr>
          <a:lstStyle/>
          <a:p>
            <a:r>
              <a:rPr lang="en-US" sz="2000">
                <a:sym typeface="+mn-ea"/>
              </a:rPr>
              <a:t>      </a:t>
            </a:r>
            <a:r>
              <a:rPr sz="2000">
                <a:sym typeface="+mn-ea"/>
              </a:rPr>
              <a:t>In addition, we also explored the impact of the attention mechanism on multi-scale information and studied the maximum optimization value of the attention mechanism on information bottlenecks.</a:t>
            </a:r>
          </a:p>
        </p:txBody>
      </p:sp>
      <p:pic>
        <p:nvPicPr>
          <p:cNvPr id="14" name="图片 13"/>
          <p:cNvPicPr>
            <a:picLocks noChangeAspect="1"/>
          </p:cNvPicPr>
          <p:nvPr/>
        </p:nvPicPr>
        <p:blipFill>
          <a:blip r:embed="rId3"/>
          <a:stretch>
            <a:fillRect/>
          </a:stretch>
        </p:blipFill>
        <p:spPr>
          <a:xfrm>
            <a:off x="290830" y="2649855"/>
            <a:ext cx="4587240" cy="2369820"/>
          </a:xfrm>
          <a:prstGeom prst="rect">
            <a:avLst/>
          </a:prstGeom>
        </p:spPr>
      </p:pic>
      <p:sp>
        <p:nvSpPr>
          <p:cNvPr id="3" name="右箭头 2"/>
          <p:cNvSpPr/>
          <p:nvPr/>
        </p:nvSpPr>
        <p:spPr>
          <a:xfrm>
            <a:off x="5036820" y="3564890"/>
            <a:ext cx="1440180" cy="53975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pic>
        <p:nvPicPr>
          <p:cNvPr id="101" name="图片 100"/>
          <p:cNvPicPr/>
          <p:nvPr/>
        </p:nvPicPr>
        <p:blipFill>
          <a:blip r:embed="rId4"/>
          <a:stretch>
            <a:fillRect/>
          </a:stretch>
        </p:blipFill>
        <p:spPr>
          <a:xfrm>
            <a:off x="6635750" y="2708910"/>
            <a:ext cx="4716145" cy="1904365"/>
          </a:xfrm>
          <a:prstGeom prst="rect">
            <a:avLst/>
          </a:prstGeom>
          <a:noFill/>
          <a:ln w="9525">
            <a:noFill/>
          </a:ln>
        </p:spPr>
      </p:pic>
    </p:spTree>
  </p:cSld>
  <p:clrMapOvr>
    <a:masterClrMapping/>
  </p:clrMapOvr>
  <p:transition advTm="386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07000" y="3125470"/>
            <a:ext cx="6335395"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buClrTx/>
              <a:buSzTx/>
              <a:buFontTx/>
            </a:pPr>
            <a:r>
              <a:rPr lang="zh-CN" altLang="en-US" sz="2800" b="1" dirty="0">
                <a:latin typeface="微软雅黑" panose="020B0503020204020204" pitchFamily="34" charset="-122"/>
                <a:ea typeface="微软雅黑" panose="020B0503020204020204" pitchFamily="34" charset="-122"/>
                <a:sym typeface="+mn-ea"/>
              </a:rPr>
              <a:t>Exploration of Doctoral Topics</a:t>
            </a:r>
          </a:p>
        </p:txBody>
      </p:sp>
      <p:sp>
        <p:nvSpPr>
          <p:cNvPr id="10" name="矩形 9"/>
          <p:cNvSpPr/>
          <p:nvPr/>
        </p:nvSpPr>
        <p:spPr>
          <a:xfrm>
            <a:off x="4234180" y="3126105"/>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2367B"/>
                </a:solidFill>
                <a:latin typeface="微软雅黑" panose="020B0503020204020204" pitchFamily="34" charset="-122"/>
                <a:ea typeface="微软雅黑" panose="020B0503020204020204" pitchFamily="34"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696595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rPr>
              <a:t>三 </a:t>
            </a:r>
            <a:r>
              <a:rPr lang="zh-CN" altLang="en-US" sz="3200" b="1" dirty="0">
                <a:solidFill>
                  <a:srgbClr val="002060"/>
                </a:solidFill>
                <a:latin typeface="微软雅黑" panose="020B0503020204020204" pitchFamily="34" charset="-122"/>
                <a:ea typeface="微软雅黑" panose="020B0503020204020204" pitchFamily="34" charset="-122"/>
                <a:sym typeface="+mn-ea"/>
              </a:rPr>
              <a:t>Exploration of Doctoral Topics</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4"/>
          <a:stretch>
            <a:fillRect/>
          </a:stretch>
        </p:blipFill>
        <p:spPr>
          <a:xfrm>
            <a:off x="0" y="2348230"/>
            <a:ext cx="6062345" cy="3361690"/>
          </a:xfrm>
          <a:prstGeom prst="rect">
            <a:avLst/>
          </a:prstGeom>
        </p:spPr>
      </p:pic>
      <p:sp>
        <p:nvSpPr>
          <p:cNvPr id="4" name="文本框 3"/>
          <p:cNvSpPr txBox="1"/>
          <p:nvPr/>
        </p:nvSpPr>
        <p:spPr>
          <a:xfrm>
            <a:off x="876300" y="1268730"/>
            <a:ext cx="10807065" cy="1014730"/>
          </a:xfrm>
          <a:prstGeom prst="rect">
            <a:avLst/>
          </a:prstGeom>
          <a:noFill/>
        </p:spPr>
        <p:txBody>
          <a:bodyPr wrap="square" rtlCol="0">
            <a:spAutoFit/>
          </a:bodyPr>
          <a:lstStyle/>
          <a:p>
            <a:pPr algn="l"/>
            <a:r>
              <a:rPr lang="zh-CN" altLang="en-US" sz="2000"/>
              <a:t>Research Progress on the Doctoral Thesis Topic: Analyzed the research advancements in various fields involving large models in 2023. Additionally, investigated the correlation between large models and multimodal content.</a:t>
            </a:r>
          </a:p>
        </p:txBody>
      </p:sp>
      <p:pic>
        <p:nvPicPr>
          <p:cNvPr id="102" name="图片 101"/>
          <p:cNvPicPr/>
          <p:nvPr/>
        </p:nvPicPr>
        <p:blipFill>
          <a:blip r:embed="rId5"/>
          <a:stretch>
            <a:fillRect/>
          </a:stretch>
        </p:blipFill>
        <p:spPr>
          <a:xfrm>
            <a:off x="7536180" y="2581910"/>
            <a:ext cx="4208780" cy="3259455"/>
          </a:xfrm>
          <a:prstGeom prst="rect">
            <a:avLst/>
          </a:prstGeom>
          <a:noFill/>
          <a:ln w="9525">
            <a:noFill/>
          </a:ln>
        </p:spPr>
      </p:pic>
      <p:sp>
        <p:nvSpPr>
          <p:cNvPr id="8" name="左右箭头 7"/>
          <p:cNvSpPr/>
          <p:nvPr/>
        </p:nvSpPr>
        <p:spPr>
          <a:xfrm>
            <a:off x="6190615" y="3968750"/>
            <a:ext cx="1216660" cy="485775"/>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cSld>
  <p:clrMapOvr>
    <a:masterClrMapping/>
  </p:clrMapOvr>
  <p:transition advTm="3868"/>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74250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三 Exploration of Doctoral Topics</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76300" y="1268730"/>
            <a:ext cx="10078085" cy="706755"/>
          </a:xfrm>
          <a:prstGeom prst="rect">
            <a:avLst/>
          </a:prstGeom>
          <a:noFill/>
        </p:spPr>
        <p:txBody>
          <a:bodyPr wrap="square" rtlCol="0">
            <a:spAutoFit/>
          </a:bodyPr>
          <a:lstStyle/>
          <a:p>
            <a:pPr algn="l"/>
            <a:r>
              <a:rPr sz="2000"/>
              <a:t>In addition, we also studied multi-modal and variation-related content. The CVT-SLR  is a framework for aligning vision and text, and uses VAE for alignment.</a:t>
            </a:r>
          </a:p>
        </p:txBody>
      </p:sp>
      <p:sp>
        <p:nvSpPr>
          <p:cNvPr id="31" name="文本框 30"/>
          <p:cNvSpPr txBox="1"/>
          <p:nvPr/>
        </p:nvSpPr>
        <p:spPr>
          <a:xfrm>
            <a:off x="851535" y="6489065"/>
            <a:ext cx="9927590" cy="266065"/>
          </a:xfrm>
          <a:prstGeom prst="rect">
            <a:avLst/>
          </a:prstGeom>
          <a:noFill/>
        </p:spPr>
        <p:txBody>
          <a:bodyPr wrap="square" rtlCol="0" anchor="t">
            <a:spAutoFit/>
          </a:bodyPr>
          <a:lstStyle/>
          <a:p>
            <a:pPr>
              <a:lnSpc>
                <a:spcPct val="114000"/>
              </a:lnSpc>
            </a:pPr>
            <a:r>
              <a:rPr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CVT-SLR: Contrastive Visual-Textual</a:t>
            </a:r>
            <a:r>
              <a:rPr lang="en-US"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 </a:t>
            </a:r>
            <a:r>
              <a:rPr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Transformation for Sign LanguageRecognition with Variational</a:t>
            </a:r>
            <a:r>
              <a:rPr lang="en-US"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 </a:t>
            </a:r>
            <a:r>
              <a:rPr sz="1000" spc="200" dirty="0">
                <a:solidFill>
                  <a:schemeClr val="tx1"/>
                </a:solidFill>
                <a:latin typeface="Times New Roman" panose="02020603050405020304" pitchFamily="18" charset="0"/>
                <a:ea typeface="方正兰亭特黑简体" panose="02000000000000000000" pitchFamily="2" charset="-122"/>
                <a:cs typeface="Times New Roman" panose="02020603050405020304" pitchFamily="18" charset="0"/>
                <a:sym typeface="+mn-ea"/>
              </a:rPr>
              <a:t>Alignment</a:t>
            </a:r>
            <a:endParaRPr lang="zh-CN" altLang="en-US" sz="1000">
              <a:solidFill>
                <a:schemeClr val="tx1"/>
              </a:solidFill>
              <a:latin typeface="Times New Roman" panose="02020603050405020304" pitchFamily="18" charset="0"/>
              <a:cs typeface="Times New Roman" panose="02020603050405020304" pitchFamily="18" charset="0"/>
              <a:sym typeface="+mn-ea"/>
            </a:endParaRPr>
          </a:p>
        </p:txBody>
      </p:sp>
      <p:pic>
        <p:nvPicPr>
          <p:cNvPr id="7" name="图片 6" descr="图片1"/>
          <p:cNvPicPr>
            <a:picLocks noChangeAspect="1"/>
          </p:cNvPicPr>
          <p:nvPr>
            <p:custDataLst>
              <p:tags r:id="rId1"/>
            </p:custDataLst>
          </p:nvPr>
        </p:nvPicPr>
        <p:blipFill>
          <a:blip r:embed="rId4"/>
          <a:stretch>
            <a:fillRect/>
          </a:stretch>
        </p:blipFill>
        <p:spPr>
          <a:xfrm>
            <a:off x="515620" y="1975485"/>
            <a:ext cx="11521440" cy="4328160"/>
          </a:xfrm>
          <a:prstGeom prst="rect">
            <a:avLst/>
          </a:prstGeom>
        </p:spPr>
      </p:pic>
    </p:spTree>
  </p:cSld>
  <p:clrMapOvr>
    <a:masterClrMapping/>
  </p:clrMapOvr>
  <p:transition advTm="386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195570" y="1628775"/>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rPr>
              <a:t>Motivation</a:t>
            </a:r>
            <a:endParaRPr lang="zh-CN" altLang="en-US" sz="2800" b="1" dirty="0">
              <a:latin typeface="微软雅黑" panose="020B0503020204020204" pitchFamily="34" charset="-122"/>
              <a:ea typeface="微软雅黑" panose="020B0503020204020204" pitchFamily="34" charset="-122"/>
            </a:endParaRPr>
          </a:p>
        </p:txBody>
      </p:sp>
      <p:sp>
        <p:nvSpPr>
          <p:cNvPr id="4" name="矩形 3"/>
          <p:cNvSpPr/>
          <p:nvPr/>
        </p:nvSpPr>
        <p:spPr>
          <a:xfrm>
            <a:off x="5196205" y="3698875"/>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sym typeface="+mn-ea"/>
              </a:rPr>
              <a:t>Method</a:t>
            </a:r>
            <a:endParaRPr lang="zh-CN" altLang="en-US" sz="2800" b="1"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5196205" y="5768975"/>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buClrTx/>
              <a:buSzTx/>
              <a:buFontTx/>
            </a:pPr>
            <a:r>
              <a:rPr lang="en-US" altLang="zh-CN" sz="2800" b="1" dirty="0">
                <a:latin typeface="微软雅黑" panose="020B0503020204020204" pitchFamily="34" charset="-122"/>
                <a:ea typeface="微软雅黑" panose="020B0503020204020204" pitchFamily="34" charset="-122"/>
                <a:sym typeface="+mn-ea"/>
              </a:rPr>
              <a:t>Experiments</a:t>
            </a:r>
            <a:endParaRPr lang="zh-CN" altLang="en-US" sz="2800" b="1" dirty="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222750" y="1629410"/>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3200" b="1">
                <a:solidFill>
                  <a:srgbClr val="02367B"/>
                </a:solidFill>
                <a:latin typeface="微软雅黑" panose="020B0503020204020204" pitchFamily="34" charset="-122"/>
                <a:ea typeface="微软雅黑" panose="020B0503020204020204" pitchFamily="34" charset="-122"/>
              </a:rPr>
              <a:t>1</a:t>
            </a:r>
          </a:p>
        </p:txBody>
      </p:sp>
      <p:sp>
        <p:nvSpPr>
          <p:cNvPr id="11" name="矩形 10"/>
          <p:cNvSpPr/>
          <p:nvPr/>
        </p:nvSpPr>
        <p:spPr>
          <a:xfrm>
            <a:off x="4223385" y="3699510"/>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3200" b="1">
                <a:solidFill>
                  <a:srgbClr val="02367B"/>
                </a:solidFill>
                <a:latin typeface="微软雅黑" panose="020B0503020204020204" pitchFamily="34" charset="-122"/>
                <a:ea typeface="微软雅黑" panose="020B0503020204020204" pitchFamily="34" charset="-122"/>
              </a:rPr>
              <a:t>2</a:t>
            </a:r>
          </a:p>
        </p:txBody>
      </p:sp>
      <p:sp>
        <p:nvSpPr>
          <p:cNvPr id="12" name="矩形 11"/>
          <p:cNvSpPr/>
          <p:nvPr/>
        </p:nvSpPr>
        <p:spPr>
          <a:xfrm>
            <a:off x="4223385" y="5769610"/>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3200" b="1">
                <a:solidFill>
                  <a:srgbClr val="02367B"/>
                </a:solidFill>
                <a:latin typeface="微软雅黑" panose="020B0503020204020204" pitchFamily="34" charset="-122"/>
                <a:ea typeface="微软雅黑" panose="020B0503020204020204" pitchFamily="34" charset="-122"/>
              </a:rPr>
              <a:t>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73996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三 Exploration of Doctoral Topics</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4680" y="1118235"/>
            <a:ext cx="10962640" cy="1322070"/>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CV-SLT is also a framework that aligns vision and text, converting continuous sign language videos into textual sentences. It introduces a hand sign translation framework based on a conditional variational autoencoder (CV-SLT), facilitating direct and comprehensive cross-modal alignment between sign language videos and spoken language text.</a:t>
            </a:r>
          </a:p>
        </p:txBody>
      </p:sp>
      <p:pic>
        <p:nvPicPr>
          <p:cNvPr id="5" name="图片 4"/>
          <p:cNvPicPr>
            <a:picLocks noChangeAspect="1"/>
          </p:cNvPicPr>
          <p:nvPr>
            <p:custDataLst>
              <p:tags r:id="rId1"/>
            </p:custDataLst>
          </p:nvPr>
        </p:nvPicPr>
        <p:blipFill>
          <a:blip r:embed="rId4"/>
          <a:stretch>
            <a:fillRect/>
          </a:stretch>
        </p:blipFill>
        <p:spPr>
          <a:xfrm>
            <a:off x="1595755" y="2708910"/>
            <a:ext cx="7793990" cy="3987800"/>
          </a:xfrm>
          <a:prstGeom prst="rect">
            <a:avLst/>
          </a:prstGeom>
        </p:spPr>
      </p:pic>
      <p:sp>
        <p:nvSpPr>
          <p:cNvPr id="3" name="文本框 2"/>
          <p:cNvSpPr txBox="1"/>
          <p:nvPr/>
        </p:nvSpPr>
        <p:spPr>
          <a:xfrm>
            <a:off x="2495550" y="6489065"/>
            <a:ext cx="5195570" cy="245110"/>
          </a:xfrm>
          <a:prstGeom prst="rect">
            <a:avLst/>
          </a:prstGeom>
          <a:noFill/>
        </p:spPr>
        <p:txBody>
          <a:bodyPr wrap="none" rtlCol="0" anchor="t">
            <a:spAutoFit/>
          </a:bodyPr>
          <a:lstStyle/>
          <a:p>
            <a:r>
              <a:rPr sz="1000">
                <a:latin typeface="Times New Roman" panose="02020603050405020304" pitchFamily="18" charset="0"/>
                <a:cs typeface="Times New Roman" panose="02020603050405020304" pitchFamily="18" charset="0"/>
                <a:sym typeface="+mn-ea"/>
              </a:rPr>
              <a:t>Conditional Variational Autoencoder for Sign Language Translation with</a:t>
            </a:r>
            <a:r>
              <a:rPr lang="en-US" sz="1000">
                <a:latin typeface="Times New Roman" panose="02020603050405020304" pitchFamily="18" charset="0"/>
                <a:cs typeface="Times New Roman" panose="02020603050405020304" pitchFamily="18" charset="0"/>
                <a:sym typeface="+mn-ea"/>
              </a:rPr>
              <a:t> </a:t>
            </a:r>
            <a:r>
              <a:rPr sz="1000">
                <a:latin typeface="Times New Roman" panose="02020603050405020304" pitchFamily="18" charset="0"/>
                <a:cs typeface="Times New Roman" panose="02020603050405020304" pitchFamily="18" charset="0"/>
                <a:sym typeface="+mn-ea"/>
              </a:rPr>
              <a:t>Cross-Modal Alignment</a:t>
            </a:r>
            <a:endParaRPr lang="zh-CN" altLang="en-US" sz="1000">
              <a:latin typeface="Times New Roman" panose="02020603050405020304" pitchFamily="18" charset="0"/>
              <a:cs typeface="Times New Roman" panose="02020603050405020304" pitchFamily="18" charset="0"/>
            </a:endParaRPr>
          </a:p>
        </p:txBody>
      </p:sp>
    </p:spTree>
  </p:cSld>
  <p:clrMapOvr>
    <a:masterClrMapping/>
  </p:clrMapOvr>
  <p:transition advTm="386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13069" y="3038575"/>
            <a:ext cx="8154934" cy="1015663"/>
          </a:xfrm>
          <a:prstGeom prst="rect">
            <a:avLst/>
          </a:prstGeom>
          <a:noFill/>
          <a:ln>
            <a:noFill/>
          </a:ln>
        </p:spPr>
        <p:txBody>
          <a:bodyPr wrap="square" lIns="91440" tIns="45720" rIns="91440" bIns="45720">
            <a:spAutoFit/>
          </a:bodyPr>
          <a:lstStyle/>
          <a:p>
            <a:pPr algn="ctr"/>
            <a:r>
              <a:rPr lang="zh-CN" altLang="en-US" sz="6000"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rPr>
              <a:t>欢迎大家批评指正</a:t>
            </a:r>
          </a:p>
        </p:txBody>
      </p:sp>
      <p:grpSp>
        <p:nvGrpSpPr>
          <p:cNvPr id="35" name="组合 34"/>
          <p:cNvGrpSpPr/>
          <p:nvPr/>
        </p:nvGrpSpPr>
        <p:grpSpPr>
          <a:xfrm>
            <a:off x="-2431795" y="2710520"/>
            <a:ext cx="7309057" cy="4157901"/>
            <a:chOff x="-2431795" y="2710520"/>
            <a:chExt cx="7309057" cy="4157901"/>
          </a:xfrm>
        </p:grpSpPr>
        <p:sp>
          <p:nvSpPr>
            <p:cNvPr id="50" name="直角三角形 49"/>
            <p:cNvSpPr/>
            <p:nvPr/>
          </p:nvSpPr>
          <p:spPr>
            <a:xfrm rot="16200000" flipV="1">
              <a:off x="8715" y="3152763"/>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2" name="直角三角形 51"/>
            <p:cNvSpPr/>
            <p:nvPr/>
          </p:nvSpPr>
          <p:spPr>
            <a:xfrm rot="16200000" flipV="1">
              <a:off x="8715" y="3610499"/>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4" name="平行四边形 53"/>
            <p:cNvSpPr/>
            <p:nvPr/>
          </p:nvSpPr>
          <p:spPr>
            <a:xfrm flipV="1">
              <a:off x="1788546" y="506286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平行四边形 54"/>
            <p:cNvSpPr/>
            <p:nvPr/>
          </p:nvSpPr>
          <p:spPr>
            <a:xfrm flipV="1">
              <a:off x="-2431795" y="2710520"/>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grpSp>
        <p:nvGrpSpPr>
          <p:cNvPr id="2" name="组合 1"/>
          <p:cNvGrpSpPr/>
          <p:nvPr/>
        </p:nvGrpSpPr>
        <p:grpSpPr>
          <a:xfrm flipH="1">
            <a:off x="7314740" y="2700099"/>
            <a:ext cx="7309057" cy="4157901"/>
            <a:chOff x="-2431795" y="2710520"/>
            <a:chExt cx="7309057" cy="4157901"/>
          </a:xfrm>
        </p:grpSpPr>
        <p:sp>
          <p:nvSpPr>
            <p:cNvPr id="3" name="直角三角形 2"/>
            <p:cNvSpPr/>
            <p:nvPr/>
          </p:nvSpPr>
          <p:spPr>
            <a:xfrm rot="16200000" flipV="1">
              <a:off x="8715" y="3152763"/>
              <a:ext cx="3715658" cy="371565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直角三角形 3"/>
            <p:cNvSpPr/>
            <p:nvPr/>
          </p:nvSpPr>
          <p:spPr>
            <a:xfrm rot="16200000" flipV="1">
              <a:off x="8715" y="3610499"/>
              <a:ext cx="3257921" cy="325792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平行四边形 4"/>
            <p:cNvSpPr/>
            <p:nvPr/>
          </p:nvSpPr>
          <p:spPr>
            <a:xfrm flipV="1">
              <a:off x="1788546" y="5062862"/>
              <a:ext cx="3088716" cy="1805556"/>
            </a:xfrm>
            <a:prstGeom prst="parallelogram">
              <a:avLst>
                <a:gd name="adj" fmla="val 100148"/>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平行四边形 5"/>
            <p:cNvSpPr/>
            <p:nvPr/>
          </p:nvSpPr>
          <p:spPr>
            <a:xfrm flipV="1">
              <a:off x="-2431795" y="2710520"/>
              <a:ext cx="3234853" cy="2990774"/>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
        <p:nvSpPr>
          <p:cNvPr id="8" name="TextBox 3"/>
          <p:cNvSpPr txBox="1">
            <a:spLocks noChangeArrowheads="1"/>
          </p:cNvSpPr>
          <p:nvPr/>
        </p:nvSpPr>
        <p:spPr bwMode="auto">
          <a:xfrm>
            <a:off x="820996" y="1567257"/>
            <a:ext cx="10339080" cy="1302088"/>
          </a:xfrm>
          <a:prstGeom prst="rect">
            <a:avLst/>
          </a:prstGeom>
          <a:noFill/>
          <a:ln w="9525">
            <a:noFill/>
            <a:miter lim="800000"/>
          </a:ln>
        </p:spPr>
        <p:txBody>
          <a:bodyPr wrap="square">
            <a:spAutoFit/>
          </a:bodyPr>
          <a:lstStyle/>
          <a:p>
            <a:pPr algn="ctr" eaLnBrk="1" latinLnBrk="0" hangingPunct="1">
              <a:lnSpc>
                <a:spcPct val="150000"/>
              </a:lnSpc>
            </a:pPr>
            <a:r>
              <a:rPr lang="zh-CN" altLang="en-US" sz="60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rPr>
              <a:t>谢谢大家宝贵时间</a:t>
            </a:r>
            <a:endParaRPr lang="zh-CN" sz="6000" b="1" dirty="0">
              <a:solidFill>
                <a:srgbClr val="C00000"/>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sp>
        <p:nvSpPr>
          <p:cNvPr id="9" name="TextBox 3"/>
          <p:cNvSpPr txBox="1">
            <a:spLocks noChangeArrowheads="1"/>
          </p:cNvSpPr>
          <p:nvPr/>
        </p:nvSpPr>
        <p:spPr bwMode="auto">
          <a:xfrm>
            <a:off x="4139445" y="5229038"/>
            <a:ext cx="3901326" cy="1311449"/>
          </a:xfrm>
          <a:prstGeom prst="rect">
            <a:avLst/>
          </a:prstGeom>
          <a:noFill/>
          <a:ln w="9525">
            <a:noFill/>
            <a:miter lim="800000"/>
          </a:ln>
        </p:spPr>
        <p:txBody>
          <a:bodyPr wrap="square">
            <a:spAutoFit/>
          </a:bodyPr>
          <a:lstStyle/>
          <a:p>
            <a:pPr algn="ctr" eaLnBrk="1" latinLnBrk="0" hangingPunct="1">
              <a:lnSpc>
                <a:spcPct val="150000"/>
              </a:lnSpc>
            </a:pPr>
            <a:r>
              <a:rPr lang="en-US" altLang="zh-CN" sz="60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rPr>
              <a:t>THANKS</a:t>
            </a:r>
            <a:endParaRPr lang="zh-CN" sz="6000"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sp>
        <p:nvSpPr>
          <p:cNvPr id="10" name="矩形 9"/>
          <p:cNvSpPr/>
          <p:nvPr/>
        </p:nvSpPr>
        <p:spPr>
          <a:xfrm>
            <a:off x="-11455" y="229616"/>
            <a:ext cx="12194741" cy="70109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46691" y="189878"/>
            <a:ext cx="7287690" cy="829945"/>
          </a:xfrm>
          <a:prstGeom prst="rect">
            <a:avLst/>
          </a:prstGeom>
          <a:noFill/>
        </p:spPr>
        <p:txBody>
          <a:bodyPr wrap="square">
            <a:spAutoFit/>
          </a:bodyPr>
          <a:lstStyle/>
          <a:p>
            <a:pPr algn="ctr" eaLnBrk="1" latinLnBrk="0" hangingPunct="1">
              <a:lnSpc>
                <a:spcPct val="150000"/>
              </a:lnSpc>
            </a:pPr>
            <a:endParaRPr lang="zh-CN"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charset="-122"/>
            </a:endParaRPr>
          </a:p>
        </p:txBody>
      </p:sp>
    </p:spTree>
  </p:cSld>
  <p:clrMapOvr>
    <a:masterClrMapping/>
  </p:clrMapOvr>
  <p:transition advTm="13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07000" y="3125470"/>
            <a:ext cx="5523230" cy="607695"/>
          </a:xfrm>
          <a:prstGeom prst="rect">
            <a:avLst/>
          </a:prstGeom>
          <a:solidFill>
            <a:srgbClr val="0236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latinLnBrk="0" hangingPunct="1">
              <a:spcBef>
                <a:spcPts val="200"/>
              </a:spcBef>
              <a:spcAft>
                <a:spcPts val="200"/>
              </a:spcAft>
            </a:pPr>
            <a:r>
              <a:rPr lang="en-US" altLang="zh-CN" sz="2800" b="1" dirty="0">
                <a:latin typeface="微软雅黑" panose="020B0503020204020204" pitchFamily="34" charset="-122"/>
                <a:ea typeface="微软雅黑" panose="020B0503020204020204" pitchFamily="34" charset="-122"/>
                <a:sym typeface="+mn-ea"/>
              </a:rPr>
              <a:t>Motivation</a:t>
            </a:r>
            <a:endParaRPr lang="en-US" altLang="zh-CN"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234180" y="3126105"/>
            <a:ext cx="651510" cy="60769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2367B"/>
                </a:solidFill>
                <a:latin typeface="微软雅黑" panose="020B0503020204020204" pitchFamily="34" charset="-122"/>
                <a:ea typeface="微软雅黑" panose="020B0503020204020204" pitchFamily="34" charset="-122"/>
              </a:rPr>
              <a:t>1</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7202170"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rPr>
              <a:t>一 </a:t>
            </a:r>
            <a:r>
              <a:rPr lang="en-US" altLang="zh-CN" sz="3200" b="1" dirty="0">
                <a:solidFill>
                  <a:srgbClr val="002060"/>
                </a:solidFill>
                <a:latin typeface="微软雅黑" panose="020B0503020204020204" pitchFamily="34" charset="-122"/>
                <a:ea typeface="微软雅黑" panose="020B0503020204020204" pitchFamily="34" charset="-122"/>
                <a:sym typeface="+mn-ea"/>
              </a:rPr>
              <a:t>Motivation</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advTm="386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70801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6045" y="1268730"/>
            <a:ext cx="12085320" cy="1014730"/>
          </a:xfrm>
          <a:prstGeom prst="rect">
            <a:avLst/>
          </a:prstGeom>
          <a:noFill/>
        </p:spPr>
        <p:txBody>
          <a:bodyPr wrap="square" rtlCol="0">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sym typeface="+mn-ea"/>
              </a:rPr>
              <a:t>Variational inference: The so-called variational inference is actually an inference process, that is, using some known statistics to infer other statistics. Within the research scope of variational inference, priors and likelihoods are used to infer posteriors.</a:t>
            </a:r>
          </a:p>
        </p:txBody>
      </p:sp>
      <p:sp>
        <p:nvSpPr>
          <p:cNvPr id="3" name="文本框 2"/>
          <p:cNvSpPr txBox="1"/>
          <p:nvPr/>
        </p:nvSpPr>
        <p:spPr>
          <a:xfrm>
            <a:off x="695960" y="2528570"/>
            <a:ext cx="2637790" cy="398780"/>
          </a:xfrm>
          <a:prstGeom prst="rect">
            <a:avLst/>
          </a:prstGeom>
          <a:noFill/>
        </p:spPr>
        <p:txBody>
          <a:bodyPr wrap="square" rtlCol="0" anchor="t">
            <a:spAutoFit/>
          </a:bodyPr>
          <a:lstStyle/>
          <a:p>
            <a:r>
              <a:rPr lang="zh-CN" altLang="en-US" sz="2000">
                <a:latin typeface="Times New Roman" panose="02020603050405020304" pitchFamily="18" charset="0"/>
                <a:cs typeface="Times New Roman" panose="02020603050405020304" pitchFamily="18" charset="0"/>
              </a:rPr>
              <a:t>Bayesian formula:</a:t>
            </a:r>
          </a:p>
        </p:txBody>
      </p:sp>
      <p:pic>
        <p:nvPicPr>
          <p:cNvPr id="5" name="图片 4"/>
          <p:cNvPicPr>
            <a:picLocks noChangeAspect="1"/>
          </p:cNvPicPr>
          <p:nvPr/>
        </p:nvPicPr>
        <p:blipFill>
          <a:blip r:embed="rId3"/>
          <a:stretch>
            <a:fillRect/>
          </a:stretch>
        </p:blipFill>
        <p:spPr>
          <a:xfrm>
            <a:off x="4116070" y="2425065"/>
            <a:ext cx="3462020" cy="605790"/>
          </a:xfrm>
          <a:prstGeom prst="rect">
            <a:avLst/>
          </a:prstGeom>
        </p:spPr>
      </p:pic>
      <p:sp>
        <p:nvSpPr>
          <p:cNvPr id="6" name="文本框 5"/>
          <p:cNvSpPr txBox="1"/>
          <p:nvPr/>
        </p:nvSpPr>
        <p:spPr>
          <a:xfrm>
            <a:off x="311150" y="4508500"/>
            <a:ext cx="11407140" cy="1630045"/>
          </a:xfrm>
          <a:prstGeom prst="rect">
            <a:avLst/>
          </a:prstGeom>
          <a:noFill/>
        </p:spPr>
        <p:txBody>
          <a:bodyPr wrap="square" rtlCol="0" anchor="t">
            <a:spAutoFit/>
          </a:bodyPr>
          <a:lstStyle/>
          <a:p>
            <a:pPr algn="just"/>
            <a:r>
              <a:rPr lang="en-US" altLang="zh-CN"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rPr>
              <a:t>Our goal is to calculate p(y|x)(the probability of </a:t>
            </a:r>
            <a:r>
              <a:rPr lang="en-US" sz="2000">
                <a:latin typeface="Times New Roman" panose="02020603050405020304" pitchFamily="18" charset="0"/>
                <a:cs typeface="Times New Roman" panose="02020603050405020304" pitchFamily="18" charset="0"/>
              </a:rPr>
              <a:t>y </a:t>
            </a:r>
            <a:r>
              <a:rPr sz="2000">
                <a:latin typeface="Times New Roman" panose="02020603050405020304" pitchFamily="18" charset="0"/>
                <a:cs typeface="Times New Roman" panose="02020603050405020304" pitchFamily="18" charset="0"/>
              </a:rPr>
              <a:t>given </a:t>
            </a:r>
            <a:r>
              <a:rPr lang="en-US" sz="2000">
                <a:latin typeface="Times New Roman" panose="02020603050405020304" pitchFamily="18" charset="0"/>
                <a:cs typeface="Times New Roman" panose="02020603050405020304" pitchFamily="18" charset="0"/>
              </a:rPr>
              <a:t>x</a:t>
            </a:r>
            <a:r>
              <a:rPr sz="2000">
                <a:latin typeface="Times New Roman" panose="02020603050405020304" pitchFamily="18" charset="0"/>
                <a:cs typeface="Times New Roman" panose="02020603050405020304" pitchFamily="18" charset="0"/>
              </a:rPr>
              <a:t>) , and since p(x) is not given directly, we need to replace it in integral form. The problem arises here. This integral is very difficult to calculate, because in practice it is likely to represent the parameters of a neural network, and obviously there is no way to integrate it. Therefore, solving p(y|x) can be transformed into solving p(x|y), and then using q(x|y) to approximate p(x|y) through variation, where y can be regarded as a potential variable z</a:t>
            </a:r>
          </a:p>
        </p:txBody>
      </p:sp>
      <p:sp>
        <p:nvSpPr>
          <p:cNvPr id="7" name="文本框 6"/>
          <p:cNvSpPr txBox="1"/>
          <p:nvPr/>
        </p:nvSpPr>
        <p:spPr>
          <a:xfrm>
            <a:off x="417195" y="3429000"/>
            <a:ext cx="11357610" cy="737235"/>
          </a:xfrm>
          <a:prstGeom prst="rect">
            <a:avLst/>
          </a:prstGeom>
          <a:noFill/>
        </p:spPr>
        <p:txBody>
          <a:bodyPr wrap="square" rtlCol="0" anchor="t">
            <a:spAutoFit/>
          </a:bodyPr>
          <a:lstStyle/>
          <a:p>
            <a:r>
              <a:rPr sz="1400">
                <a:highlight>
                  <a:srgbClr val="FFFF00"/>
                </a:highlight>
                <a:latin typeface="Times New Roman" panose="02020603050405020304" pitchFamily="18" charset="0"/>
                <a:cs typeface="Times New Roman" panose="02020603050405020304" pitchFamily="18" charset="0"/>
              </a:rPr>
              <a:t>Note: p(y|x) represents the posterior, which is what we want to calculate; p(y) represents the prior, which is the original understanding of things; p(x|y) represents the likelihood, which is the exposure to new knowledge (Data): p(z) represents evidence, which is the degree of credibility of this new knowledge. The current situation is that the prior and likelihood are known, and we need to calculate the posterior, but we have difficulty in calculating the evidence.</a:t>
            </a:r>
          </a:p>
        </p:txBody>
      </p:sp>
    </p:spTree>
  </p:cSld>
  <p:clrMapOvr>
    <a:masterClrMapping/>
  </p:clrMapOvr>
  <p:transition advTm="3868"/>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923415" y="2639695"/>
            <a:ext cx="7595870" cy="29559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 name="矩形 10"/>
          <p:cNvSpPr/>
          <p:nvPr/>
        </p:nvSpPr>
        <p:spPr>
          <a:xfrm>
            <a:off x="1081405" y="316230"/>
            <a:ext cx="574484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6210" y="1002030"/>
            <a:ext cx="11914505" cy="1322070"/>
          </a:xfrm>
          <a:prstGeom prst="rect">
            <a:avLst/>
          </a:prstGeom>
          <a:noFill/>
        </p:spPr>
        <p:txBody>
          <a:bodyPr wrap="square" rtlCol="0">
            <a:spAutoFit/>
          </a:bodyPr>
          <a:lstStyle/>
          <a:p>
            <a:pPr algn="just"/>
            <a:r>
              <a:rPr lang="en-US" altLang="zh-CN" sz="2000">
                <a:latin typeface="Times New Roman" panose="02020603050405020304" pitchFamily="18" charset="0"/>
                <a:cs typeface="Times New Roman" panose="02020603050405020304" pitchFamily="18" charset="0"/>
              </a:rPr>
              <a:t> </a:t>
            </a:r>
            <a:r>
              <a:rPr sz="2000">
                <a:latin typeface="Times New Roman" panose="02020603050405020304" pitchFamily="18" charset="0"/>
                <a:cs typeface="Times New Roman" panose="02020603050405020304" pitchFamily="18" charset="0"/>
                <a:sym typeface="+mn-ea"/>
              </a:rPr>
              <a:t>Variational inference: Variational inference (VI) is a mathematical tool for approximate probability calculations. The basic idea of variational inference is to directly construct an easily observable distribution q(z) and continuously shorten the two distributions</a:t>
            </a:r>
            <a:r>
              <a:rPr lang="en-US" sz="2000">
                <a:latin typeface="Times New Roman" panose="02020603050405020304" pitchFamily="18" charset="0"/>
                <a:cs typeface="Times New Roman" panose="02020603050405020304" pitchFamily="18" charset="0"/>
                <a:sym typeface="+mn-ea"/>
              </a:rPr>
              <a:t> </a:t>
            </a:r>
            <a:r>
              <a:rPr sz="2000">
                <a:latin typeface="Times New Roman" panose="02020603050405020304" pitchFamily="18" charset="0"/>
                <a:cs typeface="Times New Roman" panose="02020603050405020304" pitchFamily="18" charset="0"/>
                <a:sym typeface="+mn-ea"/>
              </a:rPr>
              <a:t>distance until convergence. At this time, q(z) can be regarded as an approximation of p(z). Among them, is also called variational distribution (variational distribution)</a:t>
            </a:r>
          </a:p>
        </p:txBody>
      </p:sp>
      <p:pic>
        <p:nvPicPr>
          <p:cNvPr id="8" name="图片 7"/>
          <p:cNvPicPr>
            <a:picLocks noChangeAspect="1"/>
          </p:cNvPicPr>
          <p:nvPr/>
        </p:nvPicPr>
        <p:blipFill>
          <a:blip r:embed="rId3"/>
          <a:stretch>
            <a:fillRect/>
          </a:stretch>
        </p:blipFill>
        <p:spPr>
          <a:xfrm>
            <a:off x="2856230" y="2783840"/>
            <a:ext cx="5835015" cy="844550"/>
          </a:xfrm>
          <a:prstGeom prst="rect">
            <a:avLst/>
          </a:prstGeom>
        </p:spPr>
      </p:pic>
      <p:pic>
        <p:nvPicPr>
          <p:cNvPr id="9" name="图片 8"/>
          <p:cNvPicPr>
            <a:picLocks noChangeAspect="1"/>
          </p:cNvPicPr>
          <p:nvPr/>
        </p:nvPicPr>
        <p:blipFill>
          <a:blip r:embed="rId4"/>
          <a:stretch>
            <a:fillRect/>
          </a:stretch>
        </p:blipFill>
        <p:spPr>
          <a:xfrm>
            <a:off x="3035935" y="4508500"/>
            <a:ext cx="5499100" cy="755650"/>
          </a:xfrm>
          <a:prstGeom prst="rect">
            <a:avLst/>
          </a:prstGeom>
        </p:spPr>
      </p:pic>
      <p:sp>
        <p:nvSpPr>
          <p:cNvPr id="10" name="文本框 9"/>
          <p:cNvSpPr txBox="1"/>
          <p:nvPr/>
        </p:nvSpPr>
        <p:spPr>
          <a:xfrm>
            <a:off x="360045" y="5768975"/>
            <a:ext cx="11727180" cy="1014730"/>
          </a:xfrm>
          <a:prstGeom prst="rect">
            <a:avLst/>
          </a:prstGeom>
          <a:noFill/>
        </p:spPr>
        <p:txBody>
          <a:bodyPr wrap="square" rtlCol="0" anchor="t">
            <a:spAutoFit/>
          </a:bodyPr>
          <a:lstStyle/>
          <a:p>
            <a:pPr algn="just">
              <a:buClrTx/>
              <a:buSzTx/>
              <a:buFontTx/>
            </a:pPr>
            <a:r>
              <a:rPr lang="en-US" altLang="zh-CN" sz="2000">
                <a:latin typeface="Times New Roman" panose="02020603050405020304" pitchFamily="18" charset="0"/>
                <a:cs typeface="Times New Roman" panose="02020603050405020304" pitchFamily="18" charset="0"/>
              </a:rPr>
              <a:t>         The right side of the equation is called ELBO, which means evidence lower bound. This is because P</a:t>
            </a:r>
            <a:r>
              <a:rPr lang="en-US" altLang="zh-CN" sz="2000" baseline="-25000">
                <a:latin typeface="Times New Roman" panose="02020603050405020304" pitchFamily="18" charset="0"/>
                <a:cs typeface="Times New Roman" panose="02020603050405020304" pitchFamily="18" charset="0"/>
              </a:rPr>
              <a:t>θ</a:t>
            </a:r>
            <a:r>
              <a:rPr lang="en-US" altLang="zh-CN" sz="2000">
                <a:latin typeface="Times New Roman" panose="02020603050405020304" pitchFamily="18" charset="0"/>
                <a:cs typeface="Times New Roman" panose="02020603050405020304" pitchFamily="18" charset="0"/>
              </a:rPr>
              <a:t>(x) in the left side of the equation is evidence, and the KL divergence is greater than or equal to 0, so the right side of the equation must be less than evidence and is the lower bound of evidence.</a:t>
            </a:r>
          </a:p>
        </p:txBody>
      </p:sp>
      <p:sp>
        <p:nvSpPr>
          <p:cNvPr id="2" name="下箭头 1"/>
          <p:cNvSpPr/>
          <p:nvPr/>
        </p:nvSpPr>
        <p:spPr>
          <a:xfrm>
            <a:off x="5515610" y="3812540"/>
            <a:ext cx="539750" cy="69596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transition advTm="386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81405" y="316230"/>
            <a:ext cx="558355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6045" y="1268730"/>
            <a:ext cx="12085320" cy="39878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sym typeface="+mn-ea"/>
              </a:rPr>
              <a:t>Variational inference: turning inference into optimization</a:t>
            </a:r>
          </a:p>
        </p:txBody>
      </p:sp>
      <mc:AlternateContent xmlns:mc="http://schemas.openxmlformats.org/markup-compatibility/2006" xmlns:a14="http://schemas.microsoft.com/office/drawing/2010/main">
        <mc:Choice Requires="a14">
          <p:sp>
            <p:nvSpPr>
              <p:cNvPr id="2" name="文本框 1"/>
              <p:cNvSpPr txBox="1"/>
              <p:nvPr/>
            </p:nvSpPr>
            <p:spPr>
              <a:xfrm>
                <a:off x="317500" y="2866390"/>
                <a:ext cx="11730990" cy="718820"/>
              </a:xfrm>
              <a:prstGeom prst="rect">
                <a:avLst/>
              </a:prstGeom>
              <a:noFill/>
            </p:spPr>
            <p:txBody>
              <a:bodyPr wrap="square" rtlCol="0" anchor="t">
                <a:spAutoFit/>
              </a:bodyPr>
              <a:lstStyle/>
              <a:p>
                <a:pPr algn="l">
                  <a:buClrTx/>
                  <a:buSzTx/>
                  <a:buFontTx/>
                </a:pPr>
                <a:r>
                  <a:rPr lang="en-US" altLang="zh-CN" sz="2000">
                    <a:latin typeface="Times New Roman" panose="02020603050405020304" pitchFamily="18" charset="0"/>
                    <a:cs typeface="Times New Roman" panose="02020603050405020304" pitchFamily="18" charset="0"/>
                  </a:rPr>
                  <a:t>Our goal is to minimize the second term on the left </a:t>
                </a:r>
                <a14:m>
                  <m:oMath xmlns:m="http://schemas.openxmlformats.org/officeDocument/2006/math">
                    <m:r>
                      <a:rPr lang="en-US" altLang="zh-CN" sz="2000">
                        <a:latin typeface="Cambria Math" panose="02040503050406030204" pitchFamily="18" charset="0"/>
                        <a:cs typeface="Times New Roman" panose="02020603050405020304" pitchFamily="18" charset="0"/>
                        <a:sym typeface="+mn-ea"/>
                      </a:rPr>
                      <m:t>𝐷</m:t>
                    </m:r>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a:latin typeface="Cambria Math" panose="02040503050406030204" pitchFamily="18" charset="0"/>
                            <a:cs typeface="Times New Roman" panose="02020603050405020304" pitchFamily="18" charset="0"/>
                            <a:sym typeface="+mn-ea"/>
                          </a:rPr>
                          <m:t>𝐷</m:t>
                        </m:r>
                      </m:e>
                      <m:sub>
                        <m:r>
                          <a:rPr lang="en-US" altLang="zh-CN" sz="2000">
                            <a:latin typeface="Cambria Math" panose="02040503050406030204" pitchFamily="18" charset="0"/>
                            <a:cs typeface="Times New Roman" panose="02020603050405020304" pitchFamily="18" charset="0"/>
                            <a:sym typeface="+mn-ea"/>
                          </a:rPr>
                          <m:t>𝑘𝑙</m:t>
                        </m:r>
                      </m:sub>
                    </m:sSub>
                    <m:r>
                      <a:rPr lang="en-US" altLang="zh-CN" sz="2000">
                        <a:latin typeface="Cambria Math" panose="02040503050406030204" pitchFamily="18" charset="0"/>
                        <a:cs typeface="Times New Roman" panose="02020603050405020304" pitchFamily="18" charset="0"/>
                        <a:sym typeface="+mn-ea"/>
                      </a:rPr>
                      <m:t>(</m:t>
                    </m:r>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a:latin typeface="Cambria Math" panose="02040503050406030204" pitchFamily="18" charset="0"/>
                            <a:cs typeface="Times New Roman" panose="02020603050405020304" pitchFamily="18" charset="0"/>
                            <a:sym typeface="+mn-ea"/>
                          </a:rPr>
                          <m:t>𝑞</m:t>
                        </m:r>
                      </m:e>
                      <m:sub>
                        <m:r>
                          <a:rPr lang="en-US" altLang="zh-CN" sz="2000">
                            <a:latin typeface="Cambria Math" panose="02040503050406030204" pitchFamily="18" charset="0"/>
                            <a:cs typeface="Times New Roman" panose="02020603050405020304" pitchFamily="18" charset="0"/>
                          </a:rPr>
                          <m:t>∅</m:t>
                        </m:r>
                      </m:sub>
                    </m:sSub>
                    <m:r>
                      <a:rPr lang="en-US" altLang="zh-CN" sz="2000">
                        <a:latin typeface="Cambria Math" panose="02040503050406030204" pitchFamily="18" charset="0"/>
                        <a:cs typeface="Times New Roman" panose="02020603050405020304" pitchFamily="18" charset="0"/>
                        <a:sym typeface="+mn-ea"/>
                      </a:rPr>
                      <m:t>|</m:t>
                    </m:r>
                    <m:sSub>
                      <m:sSubPr>
                        <m:ctrlPr>
                          <a:rPr lang="en-US" altLang="zh-CN" sz="2000" i="1">
                            <a:latin typeface="Cambria Math" panose="02040503050406030204" pitchFamily="18" charset="0"/>
                            <a:cs typeface="Times New Roman" panose="02020603050405020304" pitchFamily="18" charset="0"/>
                            <a:sym typeface="+mn-ea"/>
                          </a:rPr>
                        </m:ctrlPr>
                      </m:sSubPr>
                      <m:e>
                        <m:r>
                          <a:rPr lang="en-US" altLang="zh-CN" sz="2000">
                            <a:latin typeface="Cambria Math" panose="02040503050406030204" pitchFamily="18" charset="0"/>
                            <a:cs typeface="Times New Roman" panose="02020603050405020304" pitchFamily="18" charset="0"/>
                            <a:sym typeface="+mn-ea"/>
                          </a:rPr>
                          <m:t>𝑝</m:t>
                        </m:r>
                      </m:e>
                      <m:sub>
                        <m:r>
                          <a:rPr lang="en-US" altLang="zh-CN" sz="2000">
                            <a:latin typeface="Cambria Math" panose="02040503050406030204" pitchFamily="18" charset="0"/>
                            <a:cs typeface="Times New Roman" panose="02020603050405020304" pitchFamily="18" charset="0"/>
                            <a:sym typeface="+mn-ea"/>
                          </a:rPr>
                          <m:t>𝜃</m:t>
                        </m:r>
                      </m:sub>
                    </m:sSub>
                    <m:r>
                      <a:rPr lang="en-US" altLang="zh-CN" sz="2000">
                        <a:latin typeface="Cambria Math" panose="02040503050406030204" pitchFamily="18" charset="0"/>
                        <a:cs typeface="Times New Roman" panose="02020603050405020304" pitchFamily="18" charset="0"/>
                        <a:sym typeface="+mn-ea"/>
                      </a:rPr>
                      <m:t>)</m:t>
                    </m:r>
                  </m:oMath>
                </a14:m>
                <a:r>
                  <a:rPr lang="en-US" altLang="zh-CN" sz="2000">
                    <a:latin typeface="Times New Roman" panose="02020603050405020304" pitchFamily="18" charset="0"/>
                    <a:cs typeface="Times New Roman" panose="02020603050405020304" pitchFamily="18" charset="0"/>
                  </a:rPr>
                  <a:t>, and p(x) is a fixed value, so it is equivalent to maximizing ELBO.</a:t>
                </a:r>
              </a:p>
            </p:txBody>
          </p:sp>
        </mc:Choice>
        <mc:Fallback xmlns="">
          <p:sp>
            <p:nvSpPr>
              <p:cNvPr id="2" name="文本框 1"/>
              <p:cNvSpPr txBox="1">
                <a:spLocks noRot="1" noChangeAspect="1" noMove="1" noResize="1" noEditPoints="1" noAdjustHandles="1" noChangeArrowheads="1" noChangeShapeType="1" noTextEdit="1"/>
              </p:cNvSpPr>
              <p:nvPr/>
            </p:nvSpPr>
            <p:spPr>
              <a:xfrm>
                <a:off x="317500" y="2866390"/>
                <a:ext cx="11730990" cy="718820"/>
              </a:xfrm>
              <a:prstGeom prst="rect">
                <a:avLst/>
              </a:prstGeom>
              <a:blipFill rotWithShape="1">
                <a:blip r:embed="rId3"/>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2675890" y="2085975"/>
            <a:ext cx="5499100" cy="755650"/>
          </a:xfrm>
          <a:prstGeom prst="rect">
            <a:avLst/>
          </a:prstGeom>
        </p:spPr>
      </p:pic>
      <p:sp>
        <p:nvSpPr>
          <p:cNvPr id="13" name="文本框 12"/>
          <p:cNvSpPr txBox="1"/>
          <p:nvPr/>
        </p:nvSpPr>
        <p:spPr>
          <a:xfrm>
            <a:off x="335915" y="3609340"/>
            <a:ext cx="11694160" cy="1322070"/>
          </a:xfrm>
          <a:prstGeom prst="rect">
            <a:avLst/>
          </a:prstGeom>
          <a:noFill/>
        </p:spPr>
        <p:txBody>
          <a:bodyPr wrap="square" rtlCol="0" anchor="t">
            <a:spAutoFit/>
          </a:bodyPr>
          <a:lstStyle/>
          <a:p>
            <a:r>
              <a:rPr sz="2000">
                <a:latin typeface="Times New Roman" panose="02020603050405020304" pitchFamily="18" charset="0"/>
                <a:cs typeface="Times New Roman" panose="02020603050405020304" pitchFamily="18" charset="0"/>
              </a:rPr>
              <a:t>When we assume that θ is a constant value, variational inference is actually the process of maximizing ELBO. The actual situation is often that we need to optimize θ and ∅ at the same time, such as the variational automatic encoder VAE. At this time, we need to maximize these two parameters at the same time. The corresponding loss function is as follows:</a:t>
            </a:r>
          </a:p>
        </p:txBody>
      </p:sp>
      <p:pic>
        <p:nvPicPr>
          <p:cNvPr id="14" name="图片 13"/>
          <p:cNvPicPr>
            <a:picLocks noChangeAspect="1"/>
          </p:cNvPicPr>
          <p:nvPr/>
        </p:nvPicPr>
        <p:blipFill>
          <a:blip r:embed="rId5"/>
          <a:stretch>
            <a:fillRect/>
          </a:stretch>
        </p:blipFill>
        <p:spPr>
          <a:xfrm>
            <a:off x="3361055" y="4688840"/>
            <a:ext cx="5575300" cy="1123950"/>
          </a:xfrm>
          <a:prstGeom prst="rect">
            <a:avLst/>
          </a:prstGeom>
        </p:spPr>
      </p:pic>
      <p:sp>
        <p:nvSpPr>
          <p:cNvPr id="15" name="文本框 14"/>
          <p:cNvSpPr txBox="1"/>
          <p:nvPr/>
        </p:nvSpPr>
        <p:spPr>
          <a:xfrm>
            <a:off x="336550" y="6033770"/>
            <a:ext cx="11760200" cy="706755"/>
          </a:xfrm>
          <a:prstGeom prst="rect">
            <a:avLst/>
          </a:prstGeom>
          <a:noFill/>
        </p:spPr>
        <p:txBody>
          <a:bodyPr wrap="square" rtlCol="0">
            <a:spAutoFit/>
          </a:bodyPr>
          <a:lstStyle/>
          <a:p>
            <a:r>
              <a:rPr sz="2000">
                <a:latin typeface="Times New Roman" panose="02020603050405020304" pitchFamily="18" charset="0"/>
                <a:cs typeface="Times New Roman" panose="02020603050405020304" pitchFamily="18" charset="0"/>
              </a:rPr>
              <a:t>Variational inference uses variational methods to solve problems that cannot be estimated, thereby maximizing</a:t>
            </a:r>
            <a:r>
              <a:rPr lang="en-US" sz="2000">
                <a:latin typeface="Times New Roman" panose="02020603050405020304" pitchFamily="18" charset="0"/>
                <a:cs typeface="Times New Roman" panose="02020603050405020304" pitchFamily="18" charset="0"/>
              </a:rPr>
              <a:t> or </a:t>
            </a:r>
            <a:r>
              <a:rPr sz="2000">
                <a:latin typeface="Times New Roman" panose="02020603050405020304" pitchFamily="18" charset="0"/>
                <a:cs typeface="Times New Roman" panose="02020603050405020304" pitchFamily="18" charset="0"/>
              </a:rPr>
              <a:t>minimizing the desired function.</a:t>
            </a:r>
          </a:p>
        </p:txBody>
      </p:sp>
    </p:spTree>
  </p:cSld>
  <p:clrMapOvr>
    <a:masterClrMapping/>
  </p:clrMapOvr>
  <p:transition advTm="386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2855595" y="2708910"/>
            <a:ext cx="2941955" cy="704850"/>
          </a:xfrm>
          <a:prstGeom prst="rect">
            <a:avLst/>
          </a:prstGeom>
        </p:spPr>
      </p:pic>
      <p:pic>
        <p:nvPicPr>
          <p:cNvPr id="102" name="图片 101"/>
          <p:cNvPicPr/>
          <p:nvPr/>
        </p:nvPicPr>
        <p:blipFill>
          <a:blip r:embed="rId4"/>
          <a:stretch>
            <a:fillRect/>
          </a:stretch>
        </p:blipFill>
        <p:spPr>
          <a:xfrm>
            <a:off x="8075930" y="2348865"/>
            <a:ext cx="3456940" cy="4375785"/>
          </a:xfrm>
          <a:prstGeom prst="rect">
            <a:avLst/>
          </a:prstGeom>
          <a:noFill/>
          <a:ln w="9525">
            <a:noFill/>
          </a:ln>
        </p:spPr>
      </p:pic>
      <p:sp>
        <p:nvSpPr>
          <p:cNvPr id="11" name="矩形 10"/>
          <p:cNvSpPr/>
          <p:nvPr/>
        </p:nvSpPr>
        <p:spPr>
          <a:xfrm>
            <a:off x="1081405" y="316230"/>
            <a:ext cx="560133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en-US" altLang="zh-CN" sz="3200" b="1" dirty="0">
              <a:solidFill>
                <a:srgbClr val="00206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p:cNvSpPr txBox="1"/>
              <p:nvPr/>
            </p:nvSpPr>
            <p:spPr>
              <a:xfrm>
                <a:off x="106045" y="1268730"/>
                <a:ext cx="12085320" cy="4399915"/>
              </a:xfrm>
              <a:prstGeom prst="rect">
                <a:avLst/>
              </a:prstGeom>
              <a:noFill/>
            </p:spPr>
            <p:txBody>
              <a:bodyPr wrap="square" rtlCol="0">
                <a:spAutoFit/>
              </a:bodyPr>
              <a:lstStyle/>
              <a:p>
                <a:pPr algn="just"/>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sym typeface="+mn-ea"/>
                  </a:rPr>
                  <a:t>An information bottleneck aims to achieve a task using the least possible information. The process involves compressing and encoding information into more concise and efficient representations, followed by storing or transmitting these representations. Subsequently, decoding is performed to retrieve the original desired information. The information bottleneck theory provides a fresh perspective on the inner workings of deep neural networks.</a:t>
                </a:r>
              </a:p>
              <a:p>
                <a:r>
                  <a:rPr lang="en-US" altLang="zh-CN" sz="2000">
                    <a:latin typeface="Times New Roman" panose="02020603050405020304" pitchFamily="18" charset="0"/>
                    <a:cs typeface="Times New Roman" panose="02020603050405020304" pitchFamily="18" charset="0"/>
                    <a:sym typeface="+mn-ea"/>
                  </a:rPr>
                  <a:t>                                                                                                (1)</a:t>
                </a:r>
                <a:endParaRPr lang="zh-CN" altLang="en-US" sz="2000">
                  <a:latin typeface="Times New Roman" panose="02020603050405020304" pitchFamily="18" charset="0"/>
                  <a:cs typeface="Times New Roman" panose="02020603050405020304" pitchFamily="18" charset="0"/>
                  <a:sym typeface="+mn-ea"/>
                </a:endParaRPr>
              </a:p>
              <a:p>
                <a:endParaRPr lang="en-US" altLang="zh-CN" sz="2000" i="1">
                  <a:latin typeface="Times New Roman" panose="02020603050405020304" pitchFamily="18" charset="0"/>
                  <a:cs typeface="Times New Roman" panose="02020603050405020304" pitchFamily="18" charset="0"/>
                </a:endParaRPr>
              </a:p>
              <a:p>
                <a:pPr algn="l"/>
                <a14:m>
                  <m:oMath xmlns:m="http://schemas.openxmlformats.org/officeDocument/2006/math">
                    <m:sSub>
                      <m:sSubPr>
                        <m:ctrlPr>
                          <a:rPr lang="en-US" altLang="zh-CN" sz="2000" i="1">
                            <a:latin typeface="Cambria Math" panose="02040503050406030204" pitchFamily="18" charset="0"/>
                            <a:cs typeface="Cambria Math" panose="02040503050406030204" charset="0"/>
                          </a:rPr>
                        </m:ctrlPr>
                      </m:sSubPr>
                      <m:e>
                        <m:r>
                          <a:rPr lang="en-US" altLang="zh-CN" sz="2000" i="1">
                            <a:latin typeface="Cambria Math" panose="02040503050406030204" charset="0"/>
                            <a:cs typeface="Cambria Math" panose="02040503050406030204" charset="0"/>
                          </a:rPr>
                          <m:t>𝑅</m:t>
                        </m:r>
                      </m:e>
                      <m:sub>
                        <m:r>
                          <a:rPr lang="en-US" altLang="zh-CN" sz="2000" i="1">
                            <a:latin typeface="Cambria Math" panose="02040503050406030204" charset="0"/>
                            <a:cs typeface="Cambria Math" panose="02040503050406030204" charset="0"/>
                          </a:rPr>
                          <m:t>𝐼𝐵</m:t>
                        </m:r>
                      </m:sub>
                    </m:sSub>
                  </m:oMath>
                </a14:m>
                <a:r>
                  <a:rPr lang="zh-CN" altLang="en-US" sz="2000">
                    <a:latin typeface="Times New Roman" panose="02020603050405020304" pitchFamily="18" charset="0"/>
                    <a:cs typeface="Times New Roman" panose="02020603050405020304" pitchFamily="18" charset="0"/>
                    <a:sym typeface="+mn-ea"/>
                  </a:rPr>
                  <a:t>is the information bottleneck.The meaning is to learn a coding that </a:t>
                </a:r>
              </a:p>
              <a:p>
                <a:pPr algn="l"/>
                <a:r>
                  <a:rPr lang="zh-CN" altLang="en-US" sz="2000">
                    <a:latin typeface="Times New Roman" panose="02020603050405020304" pitchFamily="18" charset="0"/>
                    <a:cs typeface="Times New Roman" panose="02020603050405020304" pitchFamily="18" charset="0"/>
                    <a:sym typeface="+mn-ea"/>
                  </a:rPr>
                  <a:t>has the greatest expression ability for output prediction and the greatest</a:t>
                </a:r>
              </a:p>
              <a:p>
                <a:pPr algn="l"/>
                <a:r>
                  <a:rPr lang="zh-CN" altLang="en-US" sz="2000">
                    <a:latin typeface="Times New Roman" panose="02020603050405020304" pitchFamily="18" charset="0"/>
                    <a:cs typeface="Times New Roman" panose="02020603050405020304" pitchFamily="18" charset="0"/>
                    <a:sym typeface="+mn-ea"/>
                  </a:rPr>
                  <a:t> compression ability for input information.</a:t>
                </a:r>
              </a:p>
              <a:p>
                <a:endParaRPr lang="zh-CN" altLang="en-US"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sym typeface="+mn-ea"/>
                  </a:rPr>
                  <a:t> (2)                                               (3)</a:t>
                </a:r>
                <a:endParaRPr lang="zh-CN" altLang="en-US"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         </a:t>
                </a:r>
              </a:p>
              <a:p>
                <a:endParaRPr lang="zh-CN" altLang="en-US" sz="2000">
                  <a:latin typeface="Times New Roman" panose="02020603050405020304" pitchFamily="18" charset="0"/>
                  <a:cs typeface="Times New Roman" panose="02020603050405020304" pitchFamily="18" charset="0"/>
                </a:endParaRPr>
              </a:p>
              <a:p>
                <a:r>
                  <a:rPr sz="2000">
                    <a:latin typeface="Times New Roman" panose="02020603050405020304" pitchFamily="18" charset="0"/>
                    <a:cs typeface="Times New Roman" panose="02020603050405020304" pitchFamily="18" charset="0"/>
                  </a:rPr>
                  <a:t>Among them, p(y|z) and p(z) cannot be solved, so a variational information bottleneck appears.</a:t>
                </a:r>
              </a:p>
            </p:txBody>
          </p:sp>
        </mc:Choice>
        <mc:Fallback xmlns="">
          <p:sp>
            <p:nvSpPr>
              <p:cNvPr id="4" name="文本框 3"/>
              <p:cNvSpPr txBox="1">
                <a:spLocks noRot="1" noChangeAspect="1" noMove="1" noResize="1" noEditPoints="1" noAdjustHandles="1" noChangeArrowheads="1" noChangeShapeType="1" noTextEdit="1"/>
              </p:cNvSpPr>
              <p:nvPr/>
            </p:nvSpPr>
            <p:spPr>
              <a:xfrm>
                <a:off x="106045" y="1268730"/>
                <a:ext cx="12085320" cy="4399915"/>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文本框 2"/>
          <p:cNvSpPr txBox="1"/>
          <p:nvPr/>
        </p:nvSpPr>
        <p:spPr>
          <a:xfrm>
            <a:off x="8435975" y="4306570"/>
            <a:ext cx="470535" cy="460375"/>
          </a:xfrm>
          <a:prstGeom prst="rect">
            <a:avLst/>
          </a:prstGeom>
          <a:noFill/>
        </p:spPr>
        <p:txBody>
          <a:bodyPr wrap="none" rtlCol="0">
            <a:spAutoFit/>
          </a:bodyPr>
          <a:lstStyle/>
          <a:p>
            <a:r>
              <a:rPr lang="en-US" altLang="zh-CN"/>
              <a:t>IB</a:t>
            </a:r>
          </a:p>
        </p:txBody>
      </p:sp>
      <p:sp>
        <p:nvSpPr>
          <p:cNvPr id="5" name="文本框 4"/>
          <p:cNvSpPr txBox="1"/>
          <p:nvPr/>
        </p:nvSpPr>
        <p:spPr>
          <a:xfrm>
            <a:off x="11010900" y="3068955"/>
            <a:ext cx="386080" cy="2676525"/>
          </a:xfrm>
          <a:prstGeom prst="rect">
            <a:avLst/>
          </a:prstGeom>
          <a:noFill/>
        </p:spPr>
        <p:txBody>
          <a:bodyPr wrap="none" rtlCol="0">
            <a:spAutoFit/>
          </a:bodyPr>
          <a:lstStyle/>
          <a:p>
            <a:r>
              <a:rPr lang="en-US" altLang="zh-CN"/>
              <a:t>X</a:t>
            </a:r>
          </a:p>
          <a:p>
            <a:endParaRPr lang="en-US" altLang="zh-CN"/>
          </a:p>
          <a:p>
            <a:endParaRPr lang="en-US" altLang="zh-CN"/>
          </a:p>
          <a:p>
            <a:r>
              <a:rPr lang="en-US" altLang="zh-CN"/>
              <a:t>T</a:t>
            </a:r>
          </a:p>
          <a:p>
            <a:endParaRPr lang="en-US" altLang="zh-CN"/>
          </a:p>
          <a:p>
            <a:endParaRPr lang="en-US" altLang="zh-CN"/>
          </a:p>
          <a:p>
            <a:r>
              <a:rPr lang="en-US" altLang="zh-CN"/>
              <a:t>Y</a:t>
            </a:r>
          </a:p>
        </p:txBody>
      </p:sp>
      <p:pic>
        <p:nvPicPr>
          <p:cNvPr id="8" name="图片 7"/>
          <p:cNvPicPr>
            <a:picLocks noChangeAspect="1"/>
          </p:cNvPicPr>
          <p:nvPr/>
        </p:nvPicPr>
        <p:blipFill>
          <a:blip r:embed="rId6"/>
          <a:stretch>
            <a:fillRect/>
          </a:stretch>
        </p:blipFill>
        <p:spPr>
          <a:xfrm>
            <a:off x="515620" y="4149090"/>
            <a:ext cx="2622550" cy="812800"/>
          </a:xfrm>
          <a:prstGeom prst="rect">
            <a:avLst/>
          </a:prstGeom>
        </p:spPr>
      </p:pic>
      <p:pic>
        <p:nvPicPr>
          <p:cNvPr id="9" name="图片 8"/>
          <p:cNvPicPr>
            <a:picLocks noChangeAspect="1"/>
          </p:cNvPicPr>
          <p:nvPr/>
        </p:nvPicPr>
        <p:blipFill>
          <a:blip r:embed="rId7"/>
          <a:stretch>
            <a:fillRect/>
          </a:stretch>
        </p:blipFill>
        <p:spPr>
          <a:xfrm>
            <a:off x="3935730" y="4117340"/>
            <a:ext cx="2552700" cy="876300"/>
          </a:xfrm>
          <a:prstGeom prst="rect">
            <a:avLst/>
          </a:prstGeom>
        </p:spPr>
      </p:pic>
    </p:spTree>
  </p:cSld>
  <p:clrMapOvr>
    <a:masterClrMapping/>
  </p:clrMapOvr>
  <p:transition advTm="3868"/>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4116070" y="2529205"/>
            <a:ext cx="2489200" cy="438150"/>
          </a:xfrm>
          <a:prstGeom prst="rect">
            <a:avLst/>
          </a:prstGeom>
        </p:spPr>
      </p:pic>
      <p:sp>
        <p:nvSpPr>
          <p:cNvPr id="20" name="圆角矩形 19"/>
          <p:cNvSpPr/>
          <p:nvPr/>
        </p:nvSpPr>
        <p:spPr>
          <a:xfrm>
            <a:off x="155575" y="4907280"/>
            <a:ext cx="11880215" cy="18313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3576320" y="3429000"/>
            <a:ext cx="4565650" cy="603250"/>
          </a:xfrm>
          <a:prstGeom prst="rect">
            <a:avLst/>
          </a:prstGeom>
        </p:spPr>
      </p:pic>
      <p:sp>
        <p:nvSpPr>
          <p:cNvPr id="11" name="矩形 10"/>
          <p:cNvSpPr/>
          <p:nvPr/>
        </p:nvSpPr>
        <p:spPr>
          <a:xfrm>
            <a:off x="1081405" y="316230"/>
            <a:ext cx="5366385" cy="534035"/>
          </a:xfrm>
          <a:prstGeom prst="rect">
            <a:avLst/>
          </a:prstGeom>
        </p:spPr>
        <p:txBody>
          <a:bodyPr wrap="square">
            <a:spAutoFit/>
          </a:bodyPr>
          <a:lstStyle/>
          <a:p>
            <a:pPr>
              <a:lnSpc>
                <a:spcPct val="90000"/>
              </a:lnSpc>
            </a:pPr>
            <a:r>
              <a:rPr lang="zh-CN" altLang="en-US" sz="3200" b="1" dirty="0">
                <a:solidFill>
                  <a:srgbClr val="002060"/>
                </a:solidFill>
                <a:latin typeface="微软雅黑" panose="020B0503020204020204" pitchFamily="34" charset="-122"/>
                <a:ea typeface="微软雅黑" panose="020B0503020204020204" pitchFamily="34" charset="-122"/>
                <a:sym typeface="+mn-ea"/>
              </a:rPr>
              <a:t>一 Research Background</a:t>
            </a:r>
            <a:endParaRPr lang="zh-CN" altLang="en-US" sz="3200" b="1" dirty="0">
              <a:solidFill>
                <a:srgbClr val="00206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93675" y="1268730"/>
            <a:ext cx="11518265" cy="2245360"/>
          </a:xfrm>
          <a:prstGeom prst="rect">
            <a:avLst/>
          </a:prstGeom>
          <a:noFill/>
        </p:spPr>
        <p:txBody>
          <a:bodyPr wrap="square" rtlCol="0" anchor="t">
            <a:spAutoFit/>
          </a:bodyPr>
          <a:lstStyle/>
          <a:p>
            <a:pPr algn="just"/>
            <a:r>
              <a:rPr lang="en-US" altLang="zh-CN" sz="2000">
                <a:latin typeface="Times New Roman" panose="02020603050405020304" pitchFamily="18" charset="0"/>
                <a:ea typeface="宋体" panose="02010600030101010101" pitchFamily="2" charset="-122"/>
                <a:cs typeface="Times New Roman" panose="02020603050405020304" pitchFamily="18" charset="0"/>
              </a:rPr>
              <a:t>    T</a:t>
            </a:r>
            <a:r>
              <a:rPr sz="2000">
                <a:latin typeface="Times New Roman" panose="02020603050405020304" pitchFamily="18" charset="0"/>
                <a:ea typeface="宋体" panose="02010600030101010101" pitchFamily="2" charset="-122"/>
                <a:cs typeface="Times New Roman" panose="02020603050405020304" pitchFamily="18" charset="0"/>
              </a:rPr>
              <a:t>he Variational Information Bottleneck (VIB) imposes constraints on the mutual information between the internal state of the neural network and the input original data. This effectively controls the accuracy of the neural network task, ensuring that the generated gradient contains more instructive information.</a:t>
            </a:r>
          </a:p>
          <a:p>
            <a:pPr algn="just"/>
            <a:r>
              <a:rPr lang="en-US" altLang="zh-CN" sz="2000">
                <a:latin typeface="Times New Roman" panose="02020603050405020304" pitchFamily="18" charset="0"/>
                <a:ea typeface="宋体" panose="02010600030101010101" pitchFamily="2" charset="-122"/>
                <a:cs typeface="Times New Roman" panose="02020603050405020304" pitchFamily="18" charset="0"/>
              </a:rPr>
              <a:t>         </a:t>
            </a:r>
            <a:r>
              <a:rPr sz="2000">
                <a:latin typeface="Times New Roman" panose="02020603050405020304" pitchFamily="18" charset="0"/>
                <a:ea typeface="宋体" panose="02010600030101010101" pitchFamily="2" charset="-122"/>
                <a:cs typeface="Times New Roman" panose="02020603050405020304" pitchFamily="18" charset="0"/>
              </a:rPr>
              <a:t>The variational information bottleneck introduces a Markov chain assumption: Y←X&lt;--&gt;Z</a:t>
            </a:r>
          </a:p>
          <a:p>
            <a:pPr algn="just"/>
            <a:endParaRPr sz="200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sz="2000">
                <a:latin typeface="Times New Roman" panose="02020603050405020304" pitchFamily="18" charset="0"/>
                <a:ea typeface="宋体" panose="02010600030101010101" pitchFamily="2" charset="-122"/>
                <a:cs typeface="Times New Roman" panose="02020603050405020304" pitchFamily="18" charset="0"/>
              </a:rPr>
              <a:t>        </a:t>
            </a:r>
            <a:r>
              <a:rPr sz="2000">
                <a:latin typeface="Times New Roman" panose="02020603050405020304" pitchFamily="18" charset="0"/>
                <a:ea typeface="宋体" panose="02010600030101010101" pitchFamily="2" charset="-122"/>
                <a:cs typeface="Times New Roman" panose="02020603050405020304" pitchFamily="18" charset="0"/>
              </a:rPr>
              <a:t>where the distribution on this Markov chain can be entirely determined by our encoder p(Z</a:t>
            </a:r>
            <a:r>
              <a:rPr lang="en-US" sz="2000">
                <a:latin typeface="Times New Roman" panose="02020603050405020304" pitchFamily="18" charset="0"/>
                <a:ea typeface="宋体" panose="02010600030101010101" pitchFamily="2" charset="-122"/>
                <a:cs typeface="Times New Roman" panose="02020603050405020304" pitchFamily="18" charset="0"/>
              </a:rPr>
              <a:t>|</a:t>
            </a:r>
            <a:r>
              <a:rPr sz="2000">
                <a:latin typeface="Times New Roman" panose="02020603050405020304" pitchFamily="18" charset="0"/>
                <a:ea typeface="宋体" panose="02010600030101010101" pitchFamily="2" charset="-122"/>
                <a:cs typeface="Times New Roman" panose="02020603050405020304" pitchFamily="18" charset="0"/>
              </a:rPr>
              <a:t>X) and the constraints of the Markov chain itself. Utilizing the Markov chain, the following formula can be obtained:</a:t>
            </a:r>
          </a:p>
        </p:txBody>
      </p:sp>
      <p:sp>
        <p:nvSpPr>
          <p:cNvPr id="10" name="文本框 9"/>
          <p:cNvSpPr txBox="1"/>
          <p:nvPr/>
        </p:nvSpPr>
        <p:spPr>
          <a:xfrm>
            <a:off x="96520" y="3975100"/>
            <a:ext cx="12095480" cy="1014730"/>
          </a:xfrm>
          <a:prstGeom prst="rect">
            <a:avLst/>
          </a:prstGeom>
          <a:noFill/>
        </p:spPr>
        <p:txBody>
          <a:bodyPr wrap="square" rtlCol="0" anchor="t">
            <a:spAutoFit/>
          </a:bodyPr>
          <a:lstStyle/>
          <a:p>
            <a:pPr algn="just"/>
            <a:r>
              <a:rPr lang="en-US" sz="2000">
                <a:latin typeface="Times New Roman" panose="02020603050405020304" pitchFamily="18" charset="0"/>
                <a:cs typeface="Times New Roman" panose="02020603050405020304" pitchFamily="18" charset="0"/>
                <a:sym typeface="+mn-ea"/>
              </a:rPr>
              <a:t>    </a:t>
            </a:r>
            <a:r>
              <a:rPr sz="2000">
                <a:latin typeface="Times New Roman" panose="02020603050405020304" pitchFamily="18" charset="0"/>
                <a:cs typeface="Times New Roman" panose="02020603050405020304" pitchFamily="18" charset="0"/>
                <a:sym typeface="+mn-ea"/>
              </a:rPr>
              <a:t>where p(z|x) is the encoder, so p(y|z) is completely determined by our encoder and the Markov chain itself.Through variational inference, the upper and lower bounds of the information bottleneck can be inferred to obtain the formula on the left. After optimization, the information bottleneck formula on the right is obtained.</a:t>
            </a:r>
          </a:p>
        </p:txBody>
      </p:sp>
      <p:pic>
        <p:nvPicPr>
          <p:cNvPr id="12" name="图片 11"/>
          <p:cNvPicPr>
            <a:picLocks noChangeAspect="1"/>
          </p:cNvPicPr>
          <p:nvPr/>
        </p:nvPicPr>
        <p:blipFill>
          <a:blip r:embed="rId5"/>
          <a:stretch>
            <a:fillRect/>
          </a:stretch>
        </p:blipFill>
        <p:spPr>
          <a:xfrm>
            <a:off x="335915" y="4971415"/>
            <a:ext cx="3486150" cy="1212850"/>
          </a:xfrm>
          <a:prstGeom prst="rect">
            <a:avLst/>
          </a:prstGeom>
        </p:spPr>
      </p:pic>
      <p:pic>
        <p:nvPicPr>
          <p:cNvPr id="14" name="图片 13"/>
          <p:cNvPicPr>
            <a:picLocks noChangeAspect="1"/>
          </p:cNvPicPr>
          <p:nvPr/>
        </p:nvPicPr>
        <p:blipFill>
          <a:blip r:embed="rId6"/>
          <a:stretch>
            <a:fillRect/>
          </a:stretch>
        </p:blipFill>
        <p:spPr>
          <a:xfrm>
            <a:off x="516255" y="6129020"/>
            <a:ext cx="2794000" cy="609600"/>
          </a:xfrm>
          <a:prstGeom prst="rect">
            <a:avLst/>
          </a:prstGeom>
        </p:spPr>
      </p:pic>
      <p:sp>
        <p:nvSpPr>
          <p:cNvPr id="18" name="燕尾形 17"/>
          <p:cNvSpPr/>
          <p:nvPr/>
        </p:nvSpPr>
        <p:spPr>
          <a:xfrm>
            <a:off x="4116070" y="5372735"/>
            <a:ext cx="899795" cy="900430"/>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9" name="图片 18"/>
          <p:cNvPicPr>
            <a:picLocks noChangeAspect="1"/>
          </p:cNvPicPr>
          <p:nvPr/>
        </p:nvPicPr>
        <p:blipFill>
          <a:blip r:embed="rId7"/>
          <a:stretch>
            <a:fillRect/>
          </a:stretch>
        </p:blipFill>
        <p:spPr>
          <a:xfrm>
            <a:off x="5375910" y="5669915"/>
            <a:ext cx="6527800" cy="514350"/>
          </a:xfrm>
          <a:prstGeom prst="rect">
            <a:avLst/>
          </a:prstGeom>
        </p:spPr>
      </p:pic>
    </p:spTree>
  </p:cSld>
  <p:clrMapOvr>
    <a:masterClrMapping/>
  </p:clrMapOvr>
  <p:transition advTm="3868"/>
</p:sld>
</file>

<file path=ppt/tags/tag1.xml><?xml version="1.0" encoding="utf-8"?>
<p:tagLst xmlns:a="http://schemas.openxmlformats.org/drawingml/2006/main" xmlns:r="http://schemas.openxmlformats.org/officeDocument/2006/relationships" xmlns:p="http://schemas.openxmlformats.org/presentationml/2006/main">
  <p:tag name="KSO_WPP_MARK_KEY" val="b4af9a8b-e08e-4f2f-8ac2-a48ef0401e71"/>
  <p:tag name="COMMONDATA" val="eyJoZGlkIjoiMGI0ZWI3ZjRiMDFhODVmYjVmMTNlNDFkYzhjNjQzMT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25,&quot;width&quot;:11407}"/>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16,&quot;width&quot;:1814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41,&quot;width&quot;:8680}"/>
</p:tagLst>
</file>

<file path=ppt/theme/theme1.xml><?xml version="1.0" encoding="utf-8"?>
<a:theme xmlns:a="http://schemas.openxmlformats.org/drawingml/2006/main" name="2_boeing_overview">
  <a:themeElements>
    <a:clrScheme name="2_boeing_overview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fontScheme name="2_boeing_overvi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66"/>
        </a:solidFill>
        <a:ln>
          <a:noFill/>
        </a:ln>
        <a:effectLst>
          <a:outerShdw dist="107763" dir="2700000" algn="ctr" rotWithShape="0">
            <a:schemeClr val="bg2"/>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方正大黑简体" pitchFamily="65" charset="-122"/>
          </a:defRPr>
        </a:defPPr>
      </a:lstStyle>
    </a:spDef>
    <a:lnDef>
      <a:spPr bwMode="auto">
        <a:xfrm>
          <a:off x="0" y="0"/>
          <a:ext cx="1" cy="1"/>
        </a:xfrm>
        <a:custGeom>
          <a:avLst/>
          <a:gdLst/>
          <a:ahLst/>
          <a:cxnLst/>
          <a:rect l="0" t="0" r="0" b="0"/>
          <a:pathLst/>
        </a:custGeom>
        <a:solidFill>
          <a:srgbClr val="FFFF66"/>
        </a:solidFill>
        <a:ln>
          <a:noFill/>
        </a:ln>
        <a:effectLst>
          <a:outerShdw dist="107763" dir="2700000" algn="ctr" rotWithShape="0">
            <a:schemeClr val="bg2"/>
          </a:outerShdw>
        </a:effectLst>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1"/>
            </a:solidFill>
            <a:effectLst/>
            <a:latin typeface="Arial" panose="020B0604020202020204" pitchFamily="34" charset="0"/>
            <a:ea typeface="方正大黑简体" pitchFamily="65" charset="-122"/>
          </a:defRPr>
        </a:defPPr>
      </a:lstStyle>
    </a:lnDef>
  </a:objectDefaults>
  <a:extraClrSchemeLst>
    <a:extraClrScheme>
      <a:clrScheme name="2_boeing_overview 1">
        <a:dk1>
          <a:srgbClr val="000000"/>
        </a:dk1>
        <a:lt1>
          <a:srgbClr val="FFFFFF"/>
        </a:lt1>
        <a:dk2>
          <a:srgbClr val="000000"/>
        </a:dk2>
        <a:lt2>
          <a:srgbClr val="393939"/>
        </a:lt2>
        <a:accent1>
          <a:srgbClr val="B2B2B2"/>
        </a:accent1>
        <a:accent2>
          <a:srgbClr val="FF0000"/>
        </a:accent2>
        <a:accent3>
          <a:srgbClr val="FFFFFF"/>
        </a:accent3>
        <a:accent4>
          <a:srgbClr val="000000"/>
        </a:accent4>
        <a:accent5>
          <a:srgbClr val="D5D5D5"/>
        </a:accent5>
        <a:accent6>
          <a:srgbClr val="E70000"/>
        </a:accent6>
        <a:hlink>
          <a:srgbClr val="0038A8"/>
        </a:hlink>
        <a:folHlink>
          <a:srgbClr val="EAEAEA"/>
        </a:folHlink>
      </a:clrScheme>
      <a:clrMap bg1="lt1" tx1="dk1" bg2="lt2" tx2="dk2" accent1="accent1" accent2="accent2" accent3="accent3" accent4="accent4" accent5="accent5" accent6="accent6" hlink="hlink" folHlink="folHlink"/>
    </a:extraClrScheme>
    <a:extraClrScheme>
      <a:clrScheme name="2_boeing_overview 2">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3019</Words>
  <Application>Microsoft Office PowerPoint</Application>
  <PresentationFormat>宽屏</PresentationFormat>
  <Paragraphs>174</Paragraphs>
  <Slides>21</Slides>
  <Notes>17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等线</vt:lpstr>
      <vt:lpstr>等线 Light</vt:lpstr>
      <vt:lpstr>黑体</vt:lpstr>
      <vt:lpstr>宋体</vt:lpstr>
      <vt:lpstr>微软雅黑</vt:lpstr>
      <vt:lpstr>Arial</vt:lpstr>
      <vt:lpstr>Cambria Math</vt:lpstr>
      <vt:lpstr>Times New Roman</vt:lpstr>
      <vt:lpstr>Wingdings</vt:lpstr>
      <vt:lpstr>2_boeing_overview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The Boeing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河北省科技进步奖汇报材料</dc:title>
  <dc:subject>Boeing's Commitment to the Environment</dc:subject>
  <dc:creator>DU Fengshan;Yanshan University</dc:creator>
  <cp:lastModifiedBy>冰川 李</cp:lastModifiedBy>
  <cp:revision>1718</cp:revision>
  <dcterms:created xsi:type="dcterms:W3CDTF">2010-05-21T14:13:00Z</dcterms:created>
  <dcterms:modified xsi:type="dcterms:W3CDTF">2024-01-08T16:43:59Z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2052-11.1.0.12165</vt:lpwstr>
  </property>
  <property fmtid="{D5CDD505-2E9C-101B-9397-08002B2CF9AE}" pid="3" name="ICV">
    <vt:lpwstr>0C4E2F2B898F4C6E881DB624E630E0AC</vt:lpwstr>
  </property>
</Properties>
</file>